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436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073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192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328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129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877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387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913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551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277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215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BF16D-297D-4FE6-A050-62DF72FC573E}" type="datetimeFigureOut">
              <a:rPr lang="sk-SK" smtClean="0"/>
              <a:t>28. 11. 2013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2862-E022-4ED1-9EB5-4BB6005DBC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499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Dunajská stratégia v novom programovacom období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 smtClean="0"/>
              <a:t>Ladislav Šimko</a:t>
            </a:r>
          </a:p>
          <a:p>
            <a:pPr marL="0" indent="0" algn="ctr">
              <a:buNone/>
            </a:pPr>
            <a:r>
              <a:rPr lang="sk-SK" dirty="0" smtClean="0"/>
              <a:t>Zasadnutie konzultačnej skupiny pre dunajskú stratégiu</a:t>
            </a:r>
          </a:p>
          <a:p>
            <a:pPr marL="0" indent="0" algn="ctr">
              <a:buNone/>
            </a:pPr>
            <a:r>
              <a:rPr lang="sk-SK" dirty="0" smtClean="0"/>
              <a:t>28. novembra 2013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69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576063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532859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sk-SK" sz="2400" u="sng" dirty="0" smtClean="0">
                <a:solidFill>
                  <a:schemeClr val="tx1"/>
                </a:solidFill>
              </a:rPr>
              <a:t>DS a programy cezhraničnej spolupráce – relevantné nasledovné oblasti využívané komplementárnym spôsobom</a:t>
            </a:r>
            <a:r>
              <a:rPr lang="sk-SK" sz="2400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sk-SK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Doprava (kvalita a bezpečnosť ciest, prepojenosť hraničných území, ekologické formy dopravy)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Životné prostredie (ochrana a rozvoj kultúrneho a prírodného dedičstva, biodiverzita)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Výskum a inovácie (</a:t>
            </a:r>
            <a:r>
              <a:rPr lang="sk-SK" sz="2400" dirty="0" err="1" smtClean="0">
                <a:solidFill>
                  <a:schemeClr val="tx1"/>
                </a:solidFill>
              </a:rPr>
              <a:t>networking</a:t>
            </a:r>
            <a:r>
              <a:rPr lang="sk-SK" sz="2400" dirty="0" smtClean="0">
                <a:solidFill>
                  <a:schemeClr val="tx1"/>
                </a:solidFill>
              </a:rPr>
              <a:t>, prepojenie s podnikateľskou sférou, cezhraničné inovačné platformy, prenos výskumu do praxe)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Vzdelávanie (odborné a celoživotné vzdelávanie pre potreby praxe)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Posilňovanie inštitucionálnych kapacít a efektívnej verejnej správy (posilnenie miestnych iniciatív, rozvoj ľudských zdrojov)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Posilnenie konkurencieschopnosti malých a stredných podnikov (posilnenie </a:t>
            </a:r>
            <a:r>
              <a:rPr lang="sk-SK" sz="2400" dirty="0" err="1" smtClean="0">
                <a:solidFill>
                  <a:schemeClr val="tx1"/>
                </a:solidFill>
              </a:rPr>
              <a:t>mikropodnikov</a:t>
            </a:r>
            <a:r>
              <a:rPr lang="sk-SK" sz="2400" dirty="0" smtClean="0">
                <a:solidFill>
                  <a:schemeClr val="tx1"/>
                </a:solidFill>
              </a:rPr>
              <a:t> a malých podnikov, posilnenie moderných kapacít pre vývoj produktov a služieb)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 smtClean="0"/>
              <a:t>Programy cezhraničnej spolupráce v rámci ETC:</a:t>
            </a:r>
          </a:p>
          <a:p>
            <a:r>
              <a:rPr lang="sk-SK" sz="2400" dirty="0" smtClean="0"/>
              <a:t>Program nadnárodnej spolupráce Stredná Európa</a:t>
            </a:r>
          </a:p>
          <a:p>
            <a:r>
              <a:rPr lang="sk-SK" sz="2400" dirty="0" smtClean="0"/>
              <a:t>Dunajský nadnárodný program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dirty="0"/>
              <a:t>Zvýšenie </a:t>
            </a:r>
            <a:r>
              <a:rPr lang="sk-SK" sz="2400" u="sng" dirty="0"/>
              <a:t>synergického efektu </a:t>
            </a:r>
            <a:r>
              <a:rPr lang="sk-SK" sz="2400" dirty="0"/>
              <a:t>sa bude v praxi dosahovať </a:t>
            </a:r>
            <a:r>
              <a:rPr lang="sk-SK" sz="2400" u="sng" dirty="0"/>
              <a:t>sústredením inštitucionálnych administratívnych kapacít </a:t>
            </a:r>
            <a:r>
              <a:rPr lang="sk-SK" sz="2400" dirty="0"/>
              <a:t>pri koordinácii dunajskej stratégie a programov nadnárodnej spolupráce. Vďaka koncentrácii administratívnych kapacít bude možné zabezpečiť samotný súlad medzi cieľmi dunajskej stratégie a príslušnými programami nadnárodnej spolupráce. </a:t>
            </a:r>
          </a:p>
        </p:txBody>
      </p:sp>
    </p:spTree>
    <p:extLst>
      <p:ext uri="{BB962C8B-B14F-4D97-AF65-F5344CB8AC3E}">
        <p14:creationId xmlns:p14="http://schemas.microsoft.com/office/powerpoint/2010/main" val="223099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2400" b="1" u="sng" dirty="0" smtClean="0"/>
              <a:t>Program nadnárodnej spolupráce Stredná Európa</a:t>
            </a:r>
            <a:r>
              <a:rPr lang="sk-SK" sz="2400" dirty="0" smtClean="0"/>
              <a:t>: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dirty="0"/>
              <a:t>Stratégia nadnárodného programu Stredná Európa na obdobie 2014 – 2020 sa zameriava na </a:t>
            </a:r>
            <a:r>
              <a:rPr lang="sk-SK" sz="2400" u="sng" dirty="0"/>
              <a:t>posilnenie nadnárodného charakteru spolupráce </a:t>
            </a:r>
            <a:r>
              <a:rPr lang="sk-SK" sz="2400" dirty="0"/>
              <a:t>medzi členskými štátmi EÚ v otázkach strategického významu. </a:t>
            </a: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dirty="0" smtClean="0"/>
              <a:t>Program </a:t>
            </a:r>
            <a:r>
              <a:rPr lang="sk-SK" sz="2400" dirty="0"/>
              <a:t>bude naďalej podporovať spoluprácu v krajinách a regiónoch strednej Európy, čím prispeje k </a:t>
            </a:r>
            <a:r>
              <a:rPr lang="sk-SK" sz="2400" dirty="0" smtClean="0"/>
              <a:t>zlepšeniu:</a:t>
            </a:r>
          </a:p>
          <a:p>
            <a:r>
              <a:rPr lang="sk-SK" sz="2400" dirty="0" smtClean="0"/>
              <a:t>výskumu </a:t>
            </a:r>
            <a:r>
              <a:rPr lang="sk-SK" sz="2400" dirty="0"/>
              <a:t>a </a:t>
            </a:r>
            <a:r>
              <a:rPr lang="sk-SK" sz="2400" dirty="0" smtClean="0"/>
              <a:t>inovácií</a:t>
            </a:r>
          </a:p>
          <a:p>
            <a:r>
              <a:rPr lang="sk-SK" sz="2400" dirty="0" smtClean="0"/>
              <a:t>využívaniu </a:t>
            </a:r>
            <a:r>
              <a:rPr lang="sk-SK" sz="2400" dirty="0"/>
              <a:t>obnoviteľných zdrojov </a:t>
            </a:r>
            <a:r>
              <a:rPr lang="sk-SK" sz="2400" dirty="0" smtClean="0"/>
              <a:t>energie</a:t>
            </a:r>
          </a:p>
          <a:p>
            <a:r>
              <a:rPr lang="sk-SK" sz="2400" dirty="0" smtClean="0"/>
              <a:t>ochrane </a:t>
            </a:r>
            <a:r>
              <a:rPr lang="sk-SK" sz="2400" dirty="0"/>
              <a:t>životného prostredia, kultúrneho a prírodného </a:t>
            </a:r>
            <a:r>
              <a:rPr lang="sk-SK" sz="2400" dirty="0" smtClean="0"/>
              <a:t>dedičstva</a:t>
            </a:r>
          </a:p>
          <a:p>
            <a:r>
              <a:rPr lang="sk-SK" sz="2400" dirty="0" smtClean="0"/>
              <a:t>regenerácii </a:t>
            </a:r>
            <a:r>
              <a:rPr lang="sk-SK" sz="2400" dirty="0"/>
              <a:t>nevyužitých priemyselných zón a priestorov s ekologickou </a:t>
            </a:r>
            <a:r>
              <a:rPr lang="sk-SK" sz="2400" dirty="0" smtClean="0"/>
              <a:t>záťažou</a:t>
            </a:r>
          </a:p>
          <a:p>
            <a:r>
              <a:rPr lang="sk-SK" sz="2400" dirty="0" smtClean="0"/>
              <a:t>zvýšeniu </a:t>
            </a:r>
            <a:r>
              <a:rPr lang="sk-SK" sz="2400" dirty="0"/>
              <a:t>využívania regionálnej dopravy a podpore prechodu na </a:t>
            </a:r>
            <a:r>
              <a:rPr lang="sk-SK" sz="2400" dirty="0" err="1"/>
              <a:t>nízkouhlíkové</a:t>
            </a:r>
            <a:r>
              <a:rPr lang="sk-SK" sz="2400" dirty="0"/>
              <a:t> dopravné </a:t>
            </a:r>
            <a:r>
              <a:rPr lang="sk-SK" sz="2400" dirty="0" smtClean="0"/>
              <a:t>systémy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dirty="0" smtClean="0"/>
              <a:t>Taktiež </a:t>
            </a:r>
            <a:r>
              <a:rPr lang="sk-SK" sz="2400" dirty="0"/>
              <a:t>sa v rámci tohto programu očakáva podpora implementácie </a:t>
            </a:r>
            <a:r>
              <a:rPr lang="sk-SK" sz="2400" u="sng" dirty="0" smtClean="0"/>
              <a:t>dunajskej </a:t>
            </a:r>
            <a:r>
              <a:rPr lang="sk-SK" sz="2400" u="sng" dirty="0"/>
              <a:t>stratégie </a:t>
            </a:r>
            <a:r>
              <a:rPr lang="sk-SK" sz="2400" dirty="0"/>
              <a:t>v oblasti strednej Európy. </a:t>
            </a:r>
          </a:p>
        </p:txBody>
      </p:sp>
    </p:spTree>
    <p:extLst>
      <p:ext uri="{BB962C8B-B14F-4D97-AF65-F5344CB8AC3E}">
        <p14:creationId xmlns:p14="http://schemas.microsoft.com/office/powerpoint/2010/main" val="27323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u="sng" dirty="0" smtClean="0"/>
              <a:t>Dunajský nadnárodný program</a:t>
            </a:r>
            <a:r>
              <a:rPr lang="sk-SK" b="1" dirty="0" smtClean="0"/>
              <a:t> 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dirty="0" smtClean="0"/>
              <a:t>sa </a:t>
            </a:r>
            <a:r>
              <a:rPr lang="sk-SK" dirty="0"/>
              <a:t>bude geograficky zameriavať </a:t>
            </a:r>
            <a:r>
              <a:rPr lang="sk-SK" dirty="0" smtClean="0"/>
              <a:t>na </a:t>
            </a:r>
            <a:r>
              <a:rPr lang="sk-SK" dirty="0"/>
              <a:t>tie isté krajiny ako </a:t>
            </a:r>
            <a:r>
              <a:rPr lang="sk-SK" dirty="0" smtClean="0"/>
              <a:t>dunajská stratégia. </a:t>
            </a:r>
          </a:p>
          <a:p>
            <a:pPr marL="0" indent="0">
              <a:buNone/>
            </a:pPr>
            <a:r>
              <a:rPr lang="sk-SK" dirty="0" smtClean="0"/>
              <a:t>Program </a:t>
            </a:r>
            <a:r>
              <a:rPr lang="sk-SK" dirty="0"/>
              <a:t>bude zameraný na posilnenie tých aktivít, ktoré prinášajú pridanú hodnotu vo forme cezhraničných riešení a foriem spolupráce a predstavujú udržateľné riešenie aktuálnych </a:t>
            </a:r>
            <a:r>
              <a:rPr lang="sk-SK" dirty="0" smtClean="0"/>
              <a:t>problémov. </a:t>
            </a:r>
          </a:p>
          <a:p>
            <a:pPr marL="0" indent="0">
              <a:buNone/>
            </a:pPr>
            <a:r>
              <a:rPr lang="sk-SK" u="sng" dirty="0" smtClean="0"/>
              <a:t>ETC </a:t>
            </a:r>
            <a:r>
              <a:rPr lang="sk-SK" u="sng" dirty="0"/>
              <a:t>Dunaj bude plniť funkciu doplnkového zdroja financovania dunajskej stratégie</a:t>
            </a:r>
            <a:r>
              <a:rPr lang="sk-SK" dirty="0"/>
              <a:t>, najmä pre lepšiu identifikáciu, sieťovanie a koordináciu spoločných opatrení a akcií.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Prioritne </a:t>
            </a:r>
            <a:r>
              <a:rPr lang="sk-SK" dirty="0"/>
              <a:t>sa bude program obsahovo zameriavať na </a:t>
            </a:r>
            <a:r>
              <a:rPr lang="sk-SK" dirty="0" smtClean="0"/>
              <a:t>otázky:</a:t>
            </a:r>
          </a:p>
          <a:p>
            <a:r>
              <a:rPr lang="sk-SK" dirty="0" smtClean="0"/>
              <a:t>výskum a inovácie</a:t>
            </a:r>
          </a:p>
          <a:p>
            <a:r>
              <a:rPr lang="sk-SK" dirty="0" smtClean="0"/>
              <a:t>zmeny </a:t>
            </a:r>
            <a:r>
              <a:rPr lang="sk-SK" dirty="0"/>
              <a:t>klímy a predchádzania </a:t>
            </a:r>
            <a:r>
              <a:rPr lang="sk-SK" dirty="0" smtClean="0"/>
              <a:t>rizikám</a:t>
            </a:r>
          </a:p>
          <a:p>
            <a:r>
              <a:rPr lang="sk-SK" dirty="0" smtClean="0"/>
              <a:t>ochrany </a:t>
            </a:r>
            <a:r>
              <a:rPr lang="sk-SK" dirty="0"/>
              <a:t>životného prostredia, využívania </a:t>
            </a:r>
            <a:r>
              <a:rPr lang="sk-SK" dirty="0" smtClean="0"/>
              <a:t>zdrojov</a:t>
            </a:r>
          </a:p>
          <a:p>
            <a:r>
              <a:rPr lang="sk-SK" dirty="0" smtClean="0"/>
              <a:t>udržateľnej </a:t>
            </a:r>
            <a:r>
              <a:rPr lang="sk-SK" dirty="0"/>
              <a:t>dopravy. 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V</a:t>
            </a:r>
            <a:r>
              <a:rPr lang="sk-SK" dirty="0"/>
              <a:t> týchto oblastiach sa budú identifikovať prednostne projekty, ktoré synergickým spôsobom budú napĺňať cieľ 1 Investovanie do rastu a zamestnanosti a cieľ 2 Európska územná spolupráca. </a:t>
            </a:r>
          </a:p>
        </p:txBody>
      </p:sp>
    </p:spTree>
    <p:extLst>
      <p:ext uri="{BB962C8B-B14F-4D97-AF65-F5344CB8AC3E}">
        <p14:creationId xmlns:p14="http://schemas.microsoft.com/office/powerpoint/2010/main" val="25865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sk-SK" sz="2400" dirty="0" smtClean="0"/>
              <a:t>Dunajská stratégia v novom programovacom období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pPr marL="0" indent="0">
              <a:buNone/>
            </a:pPr>
            <a:r>
              <a:rPr lang="sk-SK" sz="1600" u="sng" dirty="0"/>
              <a:t>Finančné prostriedky z programov nadnárodnej spolupráce by mali byť prednostne využívané aj na projekty napĺňajúce ciele dunajskej stratégie</a:t>
            </a:r>
            <a:r>
              <a:rPr lang="sk-SK" sz="1600" dirty="0"/>
              <a:t>. V praxi sa bude implementácia prioritných oblastí dunajskej stratégie realizovať cez relevantné tematické ciele programov nadnárodnej spolupráce (tabuľka č.1). 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569954"/>
              </p:ext>
            </p:extLst>
          </p:nvPr>
        </p:nvGraphicFramePr>
        <p:xfrm>
          <a:off x="539548" y="2060846"/>
          <a:ext cx="7920887" cy="4392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751"/>
                <a:gridCol w="532904"/>
                <a:gridCol w="532904"/>
                <a:gridCol w="532904"/>
                <a:gridCol w="532904"/>
                <a:gridCol w="532904"/>
                <a:gridCol w="532904"/>
                <a:gridCol w="532904"/>
                <a:gridCol w="532904"/>
                <a:gridCol w="532904"/>
              </a:tblGrid>
              <a:tr h="2149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Prioritné oblasti dunajskej stratégie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ETC Stredná Európa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ETC Dunaj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9648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TC 1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TC 4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r>
                        <a:rPr lang="sk-SK" sz="1200" dirty="0" smtClean="0">
                          <a:effectLst/>
                        </a:rPr>
                        <a:t>TC </a:t>
                      </a:r>
                      <a:r>
                        <a:rPr lang="sk-SK" sz="1200" dirty="0">
                          <a:effectLst/>
                        </a:rPr>
                        <a:t>6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TC 7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TC 1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TC 5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TC 6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TC 7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TC 11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1. Zlepšiť mobilitu a </a:t>
                      </a:r>
                      <a:r>
                        <a:rPr lang="sk-SK" sz="1200" dirty="0" err="1">
                          <a:effectLst/>
                        </a:rPr>
                        <a:t>multimodalitu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2.Podporovať udržateľné energetické zdroje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4433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3. Podporovať kultúru a cestovný ruch, kontakty medzi ľuďmi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4. Obnoviť  a udržať kvalitu vôd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5. Riadiť riziká v oblasti životného prostredia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4433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6. Chrániť biodiverzitu, krajinu a kvalitu ovzdušia a pôd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671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7. Rozvíjať znalostnú spoločnosť prostredníctvom výskumu, vzdelávania a informačných technológií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4433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8. Podporovať konkurencieschopnosť podnikov vrátane rozvoja zoskupení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9. Investovať do ľudí a zručností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28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10. Zvýšiť inštitucionálnu kapacitu a spoluprácu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090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11.Spolupracovať s cieľom podporiť bezpečnosť a riešiť organizovanú a závažnú trestnú činnosť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k-SK" sz="12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8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/>
          <a:lstStyle/>
          <a:p>
            <a:pPr marL="0" indent="0">
              <a:buNone/>
            </a:pPr>
            <a:r>
              <a:rPr lang="sk-SK" sz="1600" u="sng" dirty="0"/>
              <a:t>Napĺňanie </a:t>
            </a:r>
            <a:r>
              <a:rPr lang="sk-SK" sz="1600" u="sng" dirty="0" smtClean="0"/>
              <a:t>dunajskej </a:t>
            </a:r>
            <a:r>
              <a:rPr lang="sk-SK" sz="1600" u="sng" dirty="0"/>
              <a:t>stratégie bude možné realizovať aj cez relevantné hlavné programy podľa oblasti pôsobnosti</a:t>
            </a:r>
            <a:r>
              <a:rPr lang="sk-SK" sz="1600" dirty="0"/>
              <a:t>. Tabuľka č. 2 zobrazuje synergické prepojenia medzi prioritnými oblasťami </a:t>
            </a:r>
            <a:r>
              <a:rPr lang="sk-SK" sz="1600" dirty="0" smtClean="0"/>
              <a:t>dunajskej </a:t>
            </a:r>
            <a:r>
              <a:rPr lang="sk-SK" sz="1600" dirty="0"/>
              <a:t>stratégie a hlavnými programami EŠIF</a:t>
            </a:r>
            <a:r>
              <a:rPr lang="sk-SK" sz="1600" dirty="0" smtClean="0"/>
              <a:t>.</a:t>
            </a:r>
          </a:p>
          <a:p>
            <a:pPr marL="0" indent="0">
              <a:buNone/>
            </a:pPr>
            <a:endParaRPr lang="sk-SK" sz="1600" dirty="0"/>
          </a:p>
          <a:p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92376"/>
              </p:ext>
            </p:extLst>
          </p:nvPr>
        </p:nvGraphicFramePr>
        <p:xfrm>
          <a:off x="539552" y="1700806"/>
          <a:ext cx="7992887" cy="4320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5110"/>
                <a:gridCol w="784340"/>
                <a:gridCol w="654231"/>
                <a:gridCol w="785263"/>
                <a:gridCol w="784340"/>
                <a:gridCol w="785263"/>
                <a:gridCol w="784340"/>
              </a:tblGrid>
              <a:tr h="205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Prioritné oblasti dunajskej stratégie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OP VaI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OP II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OP ĽZZaI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OP KŽP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OP IROP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OP EVS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3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1. Zlepšiť mobilitu a </a:t>
                      </a:r>
                      <a:r>
                        <a:rPr lang="sk-SK" sz="1200" dirty="0" err="1">
                          <a:effectLst/>
                        </a:rPr>
                        <a:t>multimodalitu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2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2.Podporovať udržateľné energetické zdroje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04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3. Podporovať kultúru a cestovný ruch, kontakty medzi ľuďmi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6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4. Obnoviť  a udržať kvalitu vôd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0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5. riadiť riziká v oblasti životného prostredia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3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6. Chrániť biodiverzitu, krajinu a kvalitu ovzdušia a pôd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9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7. Rozvíjať znalostnú spoločnosť prostredníctvom výskumu, vzdelávania a informačných technológií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74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8. Podporovať konkurencieschopnosť podnikov vrátane rozvoja zoskupení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6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9. Investovať do ľudí a zručností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X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78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10. Zvýšiť inštitucionálnu kapacitu a spoluprácu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X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2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11.Spolupracovať s cieľom podporiť bezpečnosť a riešiť organizovanú a závažnú trestnú činnosť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 </a:t>
                      </a:r>
                      <a:endParaRPr lang="sk-SK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6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u="sng" dirty="0" smtClean="0"/>
              <a:t>Ďalšie programy komplementárne s </a:t>
            </a:r>
            <a:r>
              <a:rPr lang="sk-SK" sz="2400" u="sng" dirty="0" err="1" smtClean="0"/>
              <a:t>mainstreamovými</a:t>
            </a:r>
            <a:r>
              <a:rPr lang="sk-SK" sz="2400" u="sng" dirty="0" smtClean="0"/>
              <a:t> programami so zreteľom na dunajskú stratégiu</a:t>
            </a:r>
            <a:r>
              <a:rPr lang="sk-SK" sz="2400" dirty="0" smtClean="0"/>
              <a:t>:</a:t>
            </a:r>
          </a:p>
          <a:p>
            <a:r>
              <a:rPr lang="sk-SK" sz="2400" dirty="0" smtClean="0"/>
              <a:t>INTERREG EUROPE – program medziregionálnej spolupráce  </a:t>
            </a:r>
          </a:p>
          <a:p>
            <a:r>
              <a:rPr lang="sk-SK" sz="2400" dirty="0" smtClean="0"/>
              <a:t>INTERACT III – podpora regiónom a členským štátom EÚ pri účinnejšej a efektívnejšej realizácii programov ETC</a:t>
            </a:r>
          </a:p>
          <a:p>
            <a:r>
              <a:rPr lang="sk-SK" sz="2400" dirty="0" smtClean="0"/>
              <a:t>ESPON 2021 – prehlbovať poznatky o európskej územnej štruktúre </a:t>
            </a:r>
          </a:p>
          <a:p>
            <a:r>
              <a:rPr lang="sk-SK" sz="2400" dirty="0" smtClean="0"/>
              <a:t>URBACT III – podpora integrovaného prístupu k udržateľnému mestskému rozvoju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8061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Dunajská stratégia v novom programovacom období</a:t>
            </a:r>
            <a:endParaRPr lang="sk-SK" sz="2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Hlavné programy budú plnením svojich cieľov synergicky podporovať plnenie priorít Dunajskej stratégie, a to aj prostredníctvom opatrení </a:t>
            </a:r>
            <a:r>
              <a:rPr lang="sk-SK" sz="2000" dirty="0" smtClean="0"/>
              <a:t>na rozvíjanie </a:t>
            </a:r>
            <a:r>
              <a:rPr lang="sk-SK" sz="2000" dirty="0"/>
              <a:t>prosperity podporou rozvoja </a:t>
            </a:r>
            <a:r>
              <a:rPr lang="sk-SK" sz="2000" u="sng" dirty="0"/>
              <a:t>znalostnej spoločnosti</a:t>
            </a:r>
            <a:r>
              <a:rPr lang="sk-SK" sz="2000" dirty="0"/>
              <a:t>  prostredníctvom výskumu, vzdelávania a informačných technológií, ako aj investíciami do ľudí a zručností a podporou v oblastiach ako vzdelávanie, zamestnanosť a sociálna inklúzia, vrátane začlenenia </a:t>
            </a:r>
            <a:r>
              <a:rPr lang="sk-SK" sz="2000" dirty="0" err="1"/>
              <a:t>marginalizovaných</a:t>
            </a:r>
            <a:r>
              <a:rPr lang="sk-SK" sz="2000" dirty="0"/>
              <a:t> rómskych komunít.</a:t>
            </a:r>
          </a:p>
          <a:p>
            <a:pPr marL="0" indent="0">
              <a:buNone/>
            </a:pPr>
            <a:r>
              <a:rPr lang="sk-SK" sz="2000" dirty="0"/>
              <a:t>Rozvoj </a:t>
            </a:r>
            <a:r>
              <a:rPr lang="sk-SK" sz="2000" u="sng" dirty="0"/>
              <a:t>dopravnej infraštruktúry vrátane rozvoja dunajskej vodnej cesty</a:t>
            </a:r>
            <a:r>
              <a:rPr lang="sk-SK" sz="2000" dirty="0"/>
              <a:t> a zabezpečenie splavnosti Dunaja považuje SR za jednu z hlavných priorít.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Pre zvýšenie sociálno-ekonomického rozvoja je potrebné riešiť aj </a:t>
            </a:r>
            <a:r>
              <a:rPr lang="sk-SK" sz="2000" u="sng" dirty="0"/>
              <a:t>dostupnosť regiónov podunajského priestoru</a:t>
            </a:r>
            <a:r>
              <a:rPr lang="sk-SK" sz="2000" dirty="0"/>
              <a:t>, najmä možností prechodu cez Dunaj a napojenie na dopravné siete celoeurópskeho významu.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Čiastočne sa Dunajská stratégia bude realizovať aj prostredníctvom spoločných aktivít v rámci </a:t>
            </a:r>
            <a:r>
              <a:rPr lang="sk-SK" sz="2000" u="sng" dirty="0"/>
              <a:t>Európskeho výskumného priestoru, alebo Horizontu 2020</a:t>
            </a:r>
            <a:r>
              <a:rPr lang="sk-SK" sz="2000" dirty="0"/>
              <a:t>, ako aj realizáciou opatrení smerujúcich k podpore konkurencieschopnosti </a:t>
            </a:r>
            <a:r>
              <a:rPr lang="sk-SK" sz="2000" dirty="0" smtClean="0"/>
              <a:t>podnikov</a:t>
            </a:r>
            <a:r>
              <a:rPr lang="sk-SK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6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625</Words>
  <Application>Microsoft Office PowerPoint</Application>
  <PresentationFormat>Prezentácia na obrazovke (4:3)</PresentationFormat>
  <Paragraphs>191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Dunajská stratégia v novom programovacom období</vt:lpstr>
      <vt:lpstr>Dunajská stratégia v novom programovacom období</vt:lpstr>
      <vt:lpstr>Dunajská stratégia v novom programovacom období</vt:lpstr>
      <vt:lpstr>Dunajská stratégia v novom programovacom období</vt:lpstr>
      <vt:lpstr>Dunajská stratégia v novom programovacom období</vt:lpstr>
      <vt:lpstr>Dunajská stratégia v novom programovacom období</vt:lpstr>
      <vt:lpstr>Dunajská stratégia v novom programovacom období</vt:lpstr>
      <vt:lpstr>Dunajská stratégia v novom programovacom období</vt:lpstr>
      <vt:lpstr>Dunajská stratégia v novom programovacom období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Koločány František</dc:creator>
  <cp:lastModifiedBy>Koločány František</cp:lastModifiedBy>
  <cp:revision>12</cp:revision>
  <dcterms:created xsi:type="dcterms:W3CDTF">2013-11-28T08:02:06Z</dcterms:created>
  <dcterms:modified xsi:type="dcterms:W3CDTF">2013-11-28T09:56:48Z</dcterms:modified>
</cp:coreProperties>
</file>