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0"/>
  </p:notesMasterIdLst>
  <p:sldIdLst>
    <p:sldId id="298" r:id="rId3"/>
    <p:sldId id="278" r:id="rId4"/>
    <p:sldId id="302" r:id="rId5"/>
    <p:sldId id="284" r:id="rId6"/>
    <p:sldId id="292" r:id="rId7"/>
    <p:sldId id="291" r:id="rId8"/>
    <p:sldId id="290" r:id="rId9"/>
    <p:sldId id="288" r:id="rId10"/>
    <p:sldId id="293" r:id="rId11"/>
    <p:sldId id="294" r:id="rId12"/>
    <p:sldId id="295" r:id="rId13"/>
    <p:sldId id="279" r:id="rId14"/>
    <p:sldId id="296" r:id="rId15"/>
    <p:sldId id="297" r:id="rId16"/>
    <p:sldId id="300" r:id="rId17"/>
    <p:sldId id="299" r:id="rId18"/>
    <p:sldId id="28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698"/>
    <a:srgbClr val="76B531"/>
    <a:srgbClr val="2D4C7F"/>
    <a:srgbClr val="0053FA"/>
    <a:srgbClr val="0040C0"/>
    <a:srgbClr val="BEA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8" autoAdjust="0"/>
  </p:normalViewPr>
  <p:slideViewPr>
    <p:cSldViewPr>
      <p:cViewPr>
        <p:scale>
          <a:sx n="80" d="100"/>
          <a:sy n="80" d="100"/>
        </p:scale>
        <p:origin x="-59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3239-C34B-44F8-9104-DFD2F73D4027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8174-90D2-4F28-BCF9-FCDCA5C1E6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58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56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07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7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54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88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71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71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94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448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425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69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34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477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0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98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61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8174-90D2-4F28-BCF9-FCDCA5C1E65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768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5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3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4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6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1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A12E37-FAC6-4FF7-86C9-44274BDD8A51}" type="datetimeFigureOut">
              <a:rPr lang="sk-SK" smtClean="0"/>
              <a:t>10.10.2014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41BA50-D533-4CEB-9EB8-7BFF76D5533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1C97-3B9A-43A7-BA15-E6561BB792C5}" type="datetimeFigureOut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10.10.2014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A0EAB-F0CB-44D2-BE90-8CBBEBF88492}" type="slidenum">
              <a:rPr lang="sk-S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meia.gv.at/en/foreign-ministry/startpage.html" TargetMode="External"/><Relationship Id="rId13" Type="http://schemas.openxmlformats.org/officeDocument/2006/relationships/hyperlink" Target="http://www.hafen-wien.co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hyperlink" Target="http://www.austrian.com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c.europa.eu/regional_policy/index_en.cf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gif"/><Relationship Id="rId15" Type="http://schemas.openxmlformats.org/officeDocument/2006/relationships/hyperlink" Target="http://www.bankaustria.at/en/index.jsp" TargetMode="External"/><Relationship Id="rId10" Type="http://schemas.openxmlformats.org/officeDocument/2006/relationships/hyperlink" Target="http://www.wien.gv.at/english/politics/international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ubeforumvienna.eu/speaker.php#3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hyperlink" Target="http://www.danubeforumvienna.eu/speaker.php#42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anubeforumvienna.eu/speaker.php#182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danubeforumvienna.eu/speaker.php#4" TargetMode="External"/><Relationship Id="rId10" Type="http://schemas.openxmlformats.org/officeDocument/2006/relationships/hyperlink" Target="http://www.bankaustria.at/en/index.jsp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hafen-wien.com/" TargetMode="Externa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anubeforumvienna.eu/speaker.php#4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ankaustria.at/en/index.jsp" TargetMode="External"/><Relationship Id="rId5" Type="http://schemas.openxmlformats.org/officeDocument/2006/relationships/hyperlink" Target="http://www.hafen-wien.com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707904" y="5301208"/>
            <a:ext cx="5004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noProof="1">
                <a:solidFill>
                  <a:schemeClr val="accent6"/>
                </a:solidFill>
              </a:rPr>
              <a:t>3.Výročné fórum dunajskej stratégie</a:t>
            </a:r>
            <a:endParaRPr lang="en-GB" b="1" noProof="1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sk-SK" sz="1200" noProof="1" smtClean="0">
                <a:solidFill>
                  <a:schemeClr val="accent6"/>
                </a:solidFill>
              </a:rPr>
              <a:t>Magdaléna </a:t>
            </a:r>
            <a:r>
              <a:rPr lang="sk-SK" sz="1200" noProof="1">
                <a:solidFill>
                  <a:schemeClr val="accent6"/>
                </a:solidFill>
              </a:rPr>
              <a:t>Hájeková, ÚV SR</a:t>
            </a:r>
            <a:endParaRPr lang="en-GB" sz="1200" noProof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0286" y="188640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263957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38549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6" y="11089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11167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99091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92524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2290285" y="740207"/>
            <a:ext cx="6615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Prezentácie projektov, iniciatív a pod. v rámci fóra: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 smtClean="0"/>
              <a:t>GREEN </a:t>
            </a:r>
            <a:r>
              <a:rPr lang="en-US" b="1" i="1" dirty="0"/>
              <a:t>PARTNERSHIPS for sustainable energy efficiency in Mediterranean </a:t>
            </a:r>
            <a:r>
              <a:rPr lang="en-US" b="1" i="1" dirty="0" smtClean="0"/>
              <a:t>regions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 smtClean="0"/>
              <a:t>i.e</a:t>
            </a:r>
            <a:r>
              <a:rPr lang="en-US" b="1" i="1" dirty="0"/>
              <a:t>. SMART – The SMART Innovation Network for New Generation Enterprises</a:t>
            </a:r>
            <a:endParaRPr lang="sk-SK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Institute for the Danube Region and Central Europe (IDM</a:t>
            </a:r>
            <a:r>
              <a:rPr lang="en-US" b="1" i="1" dirty="0" smtClean="0"/>
              <a:t>)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 err="1"/>
              <a:t>Lifeguides</a:t>
            </a:r>
            <a:r>
              <a:rPr lang="en-US" b="1" i="1" dirty="0"/>
              <a:t> and Learning Journeys. Innovative approaches for a sustainable future to enhance the Danube </a:t>
            </a:r>
            <a:r>
              <a:rPr lang="en-US" b="1" i="1" dirty="0" smtClean="0"/>
              <a:t>Strategy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The Making of World Art along the Danube: European Identity through Migration and Culture </a:t>
            </a:r>
            <a:r>
              <a:rPr lang="en-US" b="1" i="1" dirty="0" smtClean="0"/>
              <a:t>Evolution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Multi-Country Regional Cooperation on Entrepreneurial Learning as the best practice example and Danube Flagship </a:t>
            </a:r>
            <a:r>
              <a:rPr lang="en-US" b="1" i="1" dirty="0" smtClean="0"/>
              <a:t>Project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PA5 in practice: Common trans-boundary implementation of the Flood Directive in the Upper-Tisza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err="1"/>
              <a:t>Powering</a:t>
            </a:r>
            <a:r>
              <a:rPr lang="sk-SK" b="1" i="1" dirty="0"/>
              <a:t> </a:t>
            </a:r>
            <a:r>
              <a:rPr lang="sk-SK" b="1" i="1" dirty="0" err="1" smtClean="0"/>
              <a:t>Europe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err="1"/>
              <a:t>Rowmania</a:t>
            </a:r>
            <a:r>
              <a:rPr lang="sk-SK" b="1" i="1" dirty="0"/>
              <a:t>, a </a:t>
            </a:r>
            <a:r>
              <a:rPr lang="sk-SK" b="1" i="1" dirty="0" err="1"/>
              <a:t>Danube</a:t>
            </a:r>
            <a:r>
              <a:rPr lang="sk-SK" b="1" i="1" dirty="0"/>
              <a:t> </a:t>
            </a:r>
            <a:r>
              <a:rPr lang="sk-SK" b="1" i="1" dirty="0" err="1"/>
              <a:t>connection</a:t>
            </a:r>
            <a:r>
              <a:rPr lang="sk-SK" b="1" i="1" dirty="0"/>
              <a:t> </a:t>
            </a:r>
            <a:r>
              <a:rPr lang="sk-SK" b="1" i="1" dirty="0" err="1" smtClean="0"/>
              <a:t>proposal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Silver Lake – The Pearl of the </a:t>
            </a:r>
            <a:r>
              <a:rPr lang="en-US" b="1" i="1" dirty="0" smtClean="0"/>
              <a:t>Danube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SONDAR – appreciation, sustainability, responsibility. Sustainable Operations Network in the Danube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South-East</a:t>
            </a:r>
            <a:r>
              <a:rPr lang="sk-SK" b="1" i="1" dirty="0"/>
              <a:t> </a:t>
            </a:r>
            <a:r>
              <a:rPr lang="sk-SK" b="1" i="1" dirty="0" err="1"/>
              <a:t>Europe</a:t>
            </a:r>
            <a:r>
              <a:rPr lang="sk-SK" b="1" i="1" dirty="0"/>
              <a:t> </a:t>
            </a:r>
            <a:r>
              <a:rPr lang="sk-SK" b="1" i="1" dirty="0" err="1" smtClean="0"/>
              <a:t>Programme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ZSI – Centre for Social Innovation: Projects in the Danube Region</a:t>
            </a:r>
            <a:endParaRPr lang="sk-SK" b="1" i="1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3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76549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290286" y="959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72860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76189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18944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2290286" y="970446"/>
            <a:ext cx="66151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Sprievodné podujatia popri výročnom fóre:</a:t>
            </a:r>
          </a:p>
          <a:p>
            <a:endParaRPr lang="sk-SK" b="1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High-level Event on the Scientific Support to the Danube </a:t>
            </a:r>
            <a:r>
              <a:rPr lang="en-US" b="1" i="1" dirty="0" smtClean="0"/>
              <a:t>Strategy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Participation Day: Local Actors and </a:t>
            </a:r>
            <a:r>
              <a:rPr lang="en-US" b="1" i="1" dirty="0" smtClean="0"/>
              <a:t>Participation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Thematic seminar for teachers: Learning, teaching, exchanging – School </a:t>
            </a:r>
            <a:r>
              <a:rPr lang="en-US" b="1" i="1" dirty="0" err="1"/>
              <a:t>cooperations</a:t>
            </a:r>
            <a:r>
              <a:rPr lang="en-US" b="1" i="1" dirty="0"/>
              <a:t> in the Danube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Council of Danube Cities and Regions (</a:t>
            </a:r>
            <a:r>
              <a:rPr lang="en-US" b="1" i="1" dirty="0" err="1"/>
              <a:t>CoDCR</a:t>
            </a:r>
            <a:r>
              <a:rPr lang="en-US" b="1" i="1" dirty="0"/>
              <a:t>) – Extended Executive Committee and Office </a:t>
            </a:r>
            <a:r>
              <a:rPr lang="en-US" b="1" i="1" dirty="0" smtClean="0"/>
              <a:t>Meeting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DREAM - Excursion to the research channel construction site</a:t>
            </a:r>
            <a:r>
              <a:rPr lang="en-US" b="1" dirty="0"/>
              <a:t> </a:t>
            </a:r>
            <a:endParaRPr lang="sk-SK" b="1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u="sng" dirty="0"/>
              <a:t>Meeting of the Foreign Affairs Ministers of the Danube </a:t>
            </a:r>
            <a:r>
              <a:rPr lang="en-US" b="1" i="1" u="sng" dirty="0" smtClean="0"/>
              <a:t>Region</a:t>
            </a:r>
            <a:endParaRPr lang="sk-SK" b="1" i="1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Extreme Light Infrastructure – Nuclear Physics – Innovative Cluster Is Looking for Research and Business Partners in </a:t>
            </a:r>
            <a:r>
              <a:rPr lang="en-US" b="1" i="1" dirty="0" smtClean="0"/>
              <a:t>Austria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Industry meets Policy – High-Level Round </a:t>
            </a:r>
            <a:r>
              <a:rPr lang="en-US" b="1" i="1" dirty="0" smtClean="0"/>
              <a:t>Table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err="1"/>
              <a:t>Danube</a:t>
            </a:r>
            <a:r>
              <a:rPr lang="sk-SK" b="1" i="1" dirty="0"/>
              <a:t> </a:t>
            </a:r>
            <a:r>
              <a:rPr lang="sk-SK" b="1" i="1" dirty="0" err="1" smtClean="0"/>
              <a:t>Day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smtClean="0"/>
              <a:t>Stretnutie národných koordinátorov EUSDR s eurokomisárom </a:t>
            </a:r>
            <a:r>
              <a:rPr lang="sk-SK" b="1" i="1" dirty="0" err="1" smtClean="0"/>
              <a:t>Hahnom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u="sng" dirty="0" err="1"/>
              <a:t>Central</a:t>
            </a:r>
            <a:r>
              <a:rPr lang="sk-SK" b="1" i="1" u="sng" dirty="0"/>
              <a:t> </a:t>
            </a:r>
            <a:r>
              <a:rPr lang="sk-SK" b="1" i="1" u="sng" dirty="0" err="1"/>
              <a:t>Europe</a:t>
            </a:r>
            <a:r>
              <a:rPr lang="sk-SK" b="1" i="1" u="sng" dirty="0"/>
              <a:t> </a:t>
            </a:r>
            <a:r>
              <a:rPr lang="sk-SK" b="1" i="1" u="sng" dirty="0" err="1"/>
              <a:t>Annual</a:t>
            </a:r>
            <a:r>
              <a:rPr lang="sk-SK" b="1" i="1" u="sng" dirty="0"/>
              <a:t> </a:t>
            </a:r>
            <a:r>
              <a:rPr lang="sk-SK" b="1" i="1" u="sng" dirty="0" err="1"/>
              <a:t>Conference</a:t>
            </a:r>
            <a:endParaRPr lang="sk-SK" b="1" u="sng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63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1063"/>
            <a:ext cx="2952328" cy="44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60440" cy="26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508104" y="692696"/>
            <a:ext cx="3168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1200 účastníkov</a:t>
            </a:r>
          </a:p>
          <a:p>
            <a:r>
              <a:rPr lang="sk-SK" sz="2400" b="1" dirty="0" err="1" smtClean="0"/>
              <a:t>Workshopy</a:t>
            </a:r>
            <a:endParaRPr lang="sk-SK" sz="2400" b="1" dirty="0" smtClean="0"/>
          </a:p>
          <a:p>
            <a:r>
              <a:rPr lang="sk-SK" sz="2400" b="1" dirty="0" smtClean="0"/>
              <a:t>Projekty – prezentácie</a:t>
            </a:r>
          </a:p>
          <a:p>
            <a:r>
              <a:rPr lang="sk-SK" sz="2400" b="1" dirty="0" smtClean="0"/>
              <a:t>Sprievodné podujatia – stretnutie ministrov ...</a:t>
            </a:r>
            <a:endParaRPr lang="sk-SK" sz="2400" b="1" dirty="0" smtClean="0"/>
          </a:p>
          <a:p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3324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28803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33887" cy="36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068960"/>
            <a:ext cx="5256584" cy="35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55015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1907"/>
            <a:ext cx="4896544" cy="32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120431" cy="35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99" y="3573016"/>
            <a:ext cx="4175269" cy="312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212976"/>
            <a:ext cx="8229600" cy="1143000"/>
          </a:xfrm>
        </p:spPr>
        <p:txBody>
          <a:bodyPr/>
          <a:lstStyle/>
          <a:p>
            <a:r>
              <a:rPr lang="sk-SK" dirty="0" err="1"/>
              <a:t>www.danubeforumvienna.eu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</p:spTree>
    <p:extLst>
      <p:ext uri="{BB962C8B-B14F-4D97-AF65-F5344CB8AC3E}">
        <p14:creationId xmlns:p14="http://schemas.microsoft.com/office/powerpoint/2010/main" val="23324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951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46668"/>
              </p:ext>
            </p:extLst>
          </p:nvPr>
        </p:nvGraphicFramePr>
        <p:xfrm>
          <a:off x="2915816" y="3405981"/>
          <a:ext cx="5770984" cy="365760"/>
        </p:xfrm>
        <a:graphic>
          <a:graphicData uri="http://schemas.openxmlformats.org/drawingml/2006/table">
            <a:tbl>
              <a:tblPr/>
              <a:tblGrid>
                <a:gridCol w="2885492"/>
                <a:gridCol w="2885492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European Com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66" y="1649978"/>
            <a:ext cx="14668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716016" y="1622336"/>
            <a:ext cx="2711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hlinkClick r:id="rId6" tooltip="European Commission"/>
              </a:rPr>
              <a:t>European Commission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Directorate-General for Regional and Urban Policy</a:t>
            </a: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73528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Picture 7" descr="Republic of Aust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61" y="3241179"/>
            <a:ext cx="14668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5004048" y="2915329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hlinkClick r:id="rId8" tooltip="Republic of Austria"/>
              </a:rPr>
              <a:t>Republic of Austria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Federal Ministry for Europe, Integration and Foreign Affairs</a:t>
            </a:r>
          </a:p>
        </p:txBody>
      </p:sp>
      <p:pic>
        <p:nvPicPr>
          <p:cNvPr id="1032" name="Picture 8" descr="City of Vien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09" y="4509120"/>
            <a:ext cx="14668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4928964" y="436510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hlinkClick r:id="rId10" tooltip="City of Vienna"/>
              </a:rPr>
              <a:t>City of Vienna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Executive Group for European and International Affairs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430016" y="1108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Organizátori: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22" name="Obdĺžnik 21"/>
          <p:cNvSpPr/>
          <p:nvPr/>
        </p:nvSpPr>
        <p:spPr>
          <a:xfrm>
            <a:off x="233975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Sponzori: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2934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Austrian Airlin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83" y="5934392"/>
            <a:ext cx="14668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/>
          <p:cNvSpPr/>
          <p:nvPr/>
        </p:nvSpPr>
        <p:spPr>
          <a:xfrm>
            <a:off x="2743841" y="6413218"/>
            <a:ext cx="1859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hlinkClick r:id="rId12" tooltip="Austrian Airlines"/>
              </a:rPr>
              <a:t>Austrian </a:t>
            </a:r>
            <a:r>
              <a:rPr lang="en-US" dirty="0" smtClean="0">
                <a:solidFill>
                  <a:prstClr val="white"/>
                </a:solidFill>
                <a:hlinkClick r:id="rId12" tooltip="Austrian Airlines"/>
              </a:rPr>
              <a:t>Airlines</a:t>
            </a:r>
            <a:endParaRPr lang="en-US" dirty="0">
              <a:solidFill>
                <a:prstClr val="white"/>
              </a:solidFill>
              <a:hlinkClick r:id="rId12" tooltip="Austrian Airlines"/>
            </a:endParaRPr>
          </a:p>
        </p:txBody>
      </p:sp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60699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13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4" name="Picture 10" descr="Hafen Wien - the Port of Vie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93" y="5879818"/>
            <a:ext cx="14668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ĺžnik 17"/>
          <p:cNvSpPr/>
          <p:nvPr/>
        </p:nvSpPr>
        <p:spPr>
          <a:xfrm>
            <a:off x="5141913" y="639181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>
                <a:solidFill>
                  <a:prstClr val="white"/>
                </a:solidFill>
                <a:hlinkClick r:id="rId13" tooltip="Hafen Wien - the Port of Vienna"/>
              </a:rPr>
              <a:t>Hafen</a:t>
            </a:r>
            <a:r>
              <a:rPr lang="en-US" dirty="0">
                <a:solidFill>
                  <a:prstClr val="white"/>
                </a:solidFill>
                <a:hlinkClick r:id="rId13" tooltip="Hafen Wien - the Port of Vienna"/>
              </a:rPr>
              <a:t> Wien </a:t>
            </a:r>
          </a:p>
        </p:txBody>
      </p:sp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93091"/>
              </p:ext>
            </p:extLst>
          </p:nvPr>
        </p:nvGraphicFramePr>
        <p:xfrm>
          <a:off x="457200" y="3495288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8074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15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5" name="Picture 11" descr="Bank Austria - Member of UniCredi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4" y="5927443"/>
            <a:ext cx="1466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ĺžnik 19"/>
          <p:cNvSpPr/>
          <p:nvPr/>
        </p:nvSpPr>
        <p:spPr>
          <a:xfrm>
            <a:off x="7403106" y="6389228"/>
            <a:ext cx="33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  <a:hlinkClick r:id="rId15" tooltip="Bank Austria - Member of UniCredit"/>
              </a:rPr>
              <a:t>Bank Austria </a:t>
            </a:r>
          </a:p>
        </p:txBody>
      </p:sp>
    </p:spTree>
    <p:extLst>
      <p:ext uri="{BB962C8B-B14F-4D97-AF65-F5344CB8AC3E}">
        <p14:creationId xmlns:p14="http://schemas.microsoft.com/office/powerpoint/2010/main" val="28340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98470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6" y="1108946"/>
            <a:ext cx="66064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Zahájenie fóra:</a:t>
            </a:r>
          </a:p>
          <a:p>
            <a:endParaRPr lang="sk-SK" dirty="0" smtClean="0"/>
          </a:p>
          <a:p>
            <a:r>
              <a:rPr lang="sk-SK" b="1" dirty="0">
                <a:hlinkClick r:id="rId5"/>
              </a:rPr>
              <a:t>	 </a:t>
            </a:r>
            <a:r>
              <a:rPr lang="sk-SK" b="1" dirty="0" smtClean="0">
                <a:hlinkClick r:id="rId5"/>
              </a:rPr>
              <a:t> </a:t>
            </a:r>
            <a:r>
              <a:rPr lang="vi-VN" b="1" dirty="0" smtClean="0">
                <a:hlinkClick r:id="rId5"/>
              </a:rPr>
              <a:t>Michael Häupl</a:t>
            </a:r>
            <a:r>
              <a:rPr lang="vi-VN" dirty="0" smtClean="0"/>
              <a:t> </a:t>
            </a:r>
            <a:r>
              <a:rPr lang="sk-SK" sz="2000" b="1" dirty="0" smtClean="0"/>
              <a:t>primátor Viedne                                        </a:t>
            </a:r>
            <a:r>
              <a:rPr lang="vi-VN" dirty="0" smtClean="0"/>
              <a:t>Vienna</a:t>
            </a:r>
            <a:endParaRPr lang="sk-SK" dirty="0" smtClean="0"/>
          </a:p>
          <a:p>
            <a:r>
              <a:rPr lang="vi-VN" dirty="0"/>
              <a:t/>
            </a:r>
            <a:br>
              <a:rPr lang="vi-VN" dirty="0"/>
            </a:br>
            <a:endParaRPr lang="sk-SK" dirty="0" smtClean="0"/>
          </a:p>
          <a:p>
            <a:r>
              <a:rPr lang="sk-SK" b="1" dirty="0" smtClean="0">
                <a:hlinkClick r:id="rId6"/>
              </a:rPr>
              <a:t>	   </a:t>
            </a:r>
            <a:r>
              <a:rPr lang="vi-VN" b="1" dirty="0" smtClean="0">
                <a:hlinkClick r:id="rId6"/>
              </a:rPr>
              <a:t>Walter Deffaa</a:t>
            </a:r>
            <a:r>
              <a:rPr lang="vi-VN" dirty="0" smtClean="0"/>
              <a:t> </a:t>
            </a:r>
            <a:r>
              <a:rPr lang="sk-SK" sz="2000" b="1" dirty="0" smtClean="0"/>
              <a:t>EK – DG </a:t>
            </a:r>
            <a:r>
              <a:rPr lang="sk-SK" sz="2000" b="1" dirty="0" err="1" smtClean="0"/>
              <a:t>Regional</a:t>
            </a:r>
            <a:r>
              <a:rPr lang="sk-SK" sz="2000" b="1" dirty="0" smtClean="0"/>
              <a:t> and Urban                    </a:t>
            </a:r>
          </a:p>
          <a:p>
            <a:r>
              <a:rPr lang="sk-SK" sz="2000" b="1" dirty="0"/>
              <a:t> </a:t>
            </a:r>
            <a:r>
              <a:rPr lang="sk-SK" sz="2000" b="1" dirty="0" smtClean="0"/>
              <a:t>                                            </a:t>
            </a:r>
            <a:r>
              <a:rPr lang="sk-SK" sz="2000" b="1" dirty="0" err="1" smtClean="0"/>
              <a:t>Policy</a:t>
            </a:r>
            <a:r>
              <a:rPr lang="sk-SK" sz="2000" b="1" dirty="0" smtClean="0"/>
              <a:t> – Generálny riaditeľ </a:t>
            </a:r>
            <a:r>
              <a:rPr lang="vi-VN" sz="2000" b="1" dirty="0" smtClean="0"/>
              <a:t> </a:t>
            </a:r>
            <a:r>
              <a:rPr lang="sk-SK" sz="2000" b="1" dirty="0" smtClean="0"/>
              <a:t> 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</a:t>
            </a:r>
            <a:r>
              <a:rPr lang="vi-VN" dirty="0"/>
              <a:t/>
            </a:r>
            <a:br>
              <a:rPr lang="vi-VN" dirty="0"/>
            </a:br>
            <a:r>
              <a:rPr lang="sk-SK" dirty="0" smtClean="0"/>
              <a:t>                 </a:t>
            </a:r>
          </a:p>
          <a:p>
            <a:r>
              <a:rPr lang="sk-SK" b="1" dirty="0">
                <a:hlinkClick r:id="rId7"/>
              </a:rPr>
              <a:t> </a:t>
            </a:r>
            <a:r>
              <a:rPr lang="sk-SK" b="1" dirty="0" smtClean="0">
                <a:hlinkClick r:id="rId7"/>
              </a:rPr>
              <a:t>               </a:t>
            </a:r>
            <a:r>
              <a:rPr lang="vi-VN" b="1" dirty="0" smtClean="0">
                <a:hlinkClick r:id="rId7"/>
              </a:rPr>
              <a:t>Titus Corlăţean</a:t>
            </a:r>
            <a:r>
              <a:rPr lang="vi-VN" dirty="0" smtClean="0"/>
              <a:t> </a:t>
            </a:r>
            <a:r>
              <a:rPr lang="vi-VN" sz="2000" b="1" dirty="0"/>
              <a:t>Minister </a:t>
            </a:r>
            <a:r>
              <a:rPr lang="sk-SK" sz="2000" b="1" dirty="0" err="1" smtClean="0"/>
              <a:t>zahr</a:t>
            </a:r>
            <a:r>
              <a:rPr lang="sk-SK" sz="2000" b="1" dirty="0" smtClean="0"/>
              <a:t>. vecí Rumunska                   </a:t>
            </a:r>
            <a:r>
              <a:rPr lang="vi-VN" dirty="0" smtClean="0"/>
              <a:t>Romania</a:t>
            </a:r>
            <a:r>
              <a:rPr lang="vi-VN" dirty="0"/>
              <a:t/>
            </a:r>
            <a:br>
              <a:rPr lang="vi-VN" dirty="0"/>
            </a:br>
            <a:endParaRPr lang="sk-SK" dirty="0" smtClean="0"/>
          </a:p>
          <a:p>
            <a:endParaRPr lang="sk-SK" b="1" dirty="0">
              <a:hlinkClick r:id="rId8"/>
            </a:endParaRPr>
          </a:p>
          <a:p>
            <a:endParaRPr lang="sk-SK" b="1" dirty="0" smtClean="0">
              <a:hlinkClick r:id="rId8"/>
            </a:endParaRPr>
          </a:p>
          <a:p>
            <a:r>
              <a:rPr lang="sk-SK" b="1" dirty="0" smtClean="0">
                <a:hlinkClick r:id="rId8"/>
              </a:rPr>
              <a:t>                 </a:t>
            </a:r>
            <a:r>
              <a:rPr lang="vi-VN" b="1" dirty="0" smtClean="0">
                <a:hlinkClick r:id="rId8"/>
              </a:rPr>
              <a:t>Sebastian Kurz</a:t>
            </a:r>
            <a:r>
              <a:rPr lang="vi-VN" dirty="0" smtClean="0"/>
              <a:t> </a:t>
            </a:r>
            <a:r>
              <a:rPr lang="vi-VN" sz="2000" b="1" dirty="0" smtClean="0"/>
              <a:t>Feder</a:t>
            </a:r>
            <a:r>
              <a:rPr lang="sk-SK" sz="2000" b="1" dirty="0" smtClean="0"/>
              <a:t>á</a:t>
            </a:r>
            <a:r>
              <a:rPr lang="vi-VN" sz="2000" b="1" dirty="0" smtClean="0"/>
              <a:t>l</a:t>
            </a:r>
            <a:r>
              <a:rPr lang="sk-SK" sz="2000" b="1" dirty="0" err="1" smtClean="0"/>
              <a:t>ny</a:t>
            </a:r>
            <a:r>
              <a:rPr lang="sk-SK" sz="2000" b="1" dirty="0" smtClean="0"/>
              <a:t> minister eur. integrácie a     </a:t>
            </a:r>
          </a:p>
          <a:p>
            <a:r>
              <a:rPr lang="sk-SK" sz="2000" b="1" dirty="0"/>
              <a:t> </a:t>
            </a:r>
            <a:r>
              <a:rPr lang="sk-SK" sz="2000" b="1" dirty="0" smtClean="0"/>
              <a:t>                                             </a:t>
            </a:r>
            <a:r>
              <a:rPr lang="sk-SK" sz="2000" b="1" dirty="0" err="1" smtClean="0"/>
              <a:t>zahr</a:t>
            </a:r>
            <a:r>
              <a:rPr lang="sk-SK" sz="2000" b="1" dirty="0" smtClean="0"/>
              <a:t>. vecí Rakúska</a:t>
            </a:r>
            <a:r>
              <a:rPr lang="vi-VN" sz="2000" b="1" dirty="0" smtClean="0"/>
              <a:t> </a:t>
            </a:r>
            <a:r>
              <a:rPr lang="sk-SK" sz="2000" b="1" dirty="0" smtClean="0"/>
              <a:t>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</a:t>
            </a:r>
            <a:r>
              <a:rPr lang="vi-VN" dirty="0" smtClean="0"/>
              <a:t> </a:t>
            </a:r>
            <a:r>
              <a:rPr lang="sk-SK" dirty="0" smtClean="0"/>
              <a:t>          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</a:t>
            </a:r>
            <a:r>
              <a:rPr lang="vi-VN" dirty="0" smtClean="0"/>
              <a:t>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45952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03367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9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44230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10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1628800"/>
            <a:ext cx="1066428" cy="10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72" y="2739061"/>
            <a:ext cx="1151115" cy="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3691935"/>
            <a:ext cx="911510" cy="136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64" y="5069527"/>
            <a:ext cx="8810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3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38017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339752" y="908720"/>
            <a:ext cx="680424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u="sng" dirty="0" smtClean="0"/>
              <a:t>WE GROW TOGETHER – TOGETHER WE GROW</a:t>
            </a:r>
          </a:p>
          <a:p>
            <a:pPr algn="ctr"/>
            <a:r>
              <a:rPr lang="sk-SK" sz="2400" b="1" u="sng" dirty="0" smtClean="0"/>
              <a:t>RASTIEME SPOLU – SPOLOČNE RASTIEME</a:t>
            </a:r>
          </a:p>
          <a:p>
            <a:endParaRPr lang="sk-SK" dirty="0" smtClean="0"/>
          </a:p>
          <a:p>
            <a:pPr algn="just"/>
            <a:r>
              <a:rPr lang="sk-SK" sz="1700" b="1" dirty="0" smtClean="0"/>
              <a:t>„</a:t>
            </a:r>
            <a:r>
              <a:rPr lang="sk-SK" sz="1700" b="1" u="sng" dirty="0" smtClean="0"/>
              <a:t>Rastieme spolu</a:t>
            </a:r>
            <a:r>
              <a:rPr lang="sk-SK" sz="1700" b="1" dirty="0" smtClean="0"/>
              <a:t>“ </a:t>
            </a:r>
            <a:r>
              <a:rPr lang="sk-SK" sz="1700" b="1" dirty="0"/>
              <a:t>predstavuje cieľ </a:t>
            </a:r>
            <a:r>
              <a:rPr lang="sk-SK" sz="1700" b="1" dirty="0" smtClean="0"/>
              <a:t>Európskej </a:t>
            </a:r>
            <a:r>
              <a:rPr lang="sk-SK" sz="1700" b="1" dirty="0"/>
              <a:t>hospodárskej, územnej a sociálnej súdržnosti, </a:t>
            </a:r>
            <a:r>
              <a:rPr lang="sk-SK" sz="1700" b="1" dirty="0" smtClean="0"/>
              <a:t>ktorý </a:t>
            </a:r>
            <a:r>
              <a:rPr lang="sk-SK" sz="1700" b="1" dirty="0"/>
              <a:t>je </a:t>
            </a:r>
            <a:r>
              <a:rPr lang="sk-SK" sz="1700" b="1" dirty="0" smtClean="0"/>
              <a:t>obzvlášť dôležitý </a:t>
            </a:r>
            <a:r>
              <a:rPr lang="sk-SK" sz="1700" b="1" dirty="0"/>
              <a:t>pre udržateľný rozvoj Podunajska. Integrácia Podunajska </a:t>
            </a:r>
            <a:r>
              <a:rPr lang="sk-SK" sz="1700" b="1" dirty="0" smtClean="0"/>
              <a:t>v tomto zmysle má </a:t>
            </a:r>
            <a:r>
              <a:rPr lang="sk-SK" sz="1700" b="1" dirty="0"/>
              <a:t>ambíciu spoločne vytvoriť </a:t>
            </a:r>
            <a:r>
              <a:rPr lang="sk-SK" sz="1700" b="1" dirty="0" smtClean="0"/>
              <a:t>prosperujúcu oblasť</a:t>
            </a:r>
            <a:r>
              <a:rPr lang="sk-SK" sz="1700" b="1" dirty="0"/>
              <a:t>, </a:t>
            </a:r>
            <a:r>
              <a:rPr lang="sk-SK" sz="1700" b="1" dirty="0" smtClean="0"/>
              <a:t>s vytvorením </a:t>
            </a:r>
            <a:r>
              <a:rPr lang="sk-SK" sz="1700" b="1" dirty="0" smtClean="0"/>
              <a:t>rovnakých </a:t>
            </a:r>
            <a:r>
              <a:rPr lang="sk-SK" sz="1700" b="1" dirty="0"/>
              <a:t>príležitostí. </a:t>
            </a:r>
            <a:r>
              <a:rPr lang="sk-SK" sz="1700" b="1" dirty="0" smtClean="0"/>
              <a:t>„</a:t>
            </a:r>
            <a:r>
              <a:rPr lang="sk-SK" sz="1700" b="1" u="sng" dirty="0" smtClean="0"/>
              <a:t>Spoločne </a:t>
            </a:r>
            <a:r>
              <a:rPr lang="sk-SK" sz="1700" b="1" u="sng" dirty="0" smtClean="0"/>
              <a:t>rastieme</a:t>
            </a:r>
            <a:r>
              <a:rPr lang="sk-SK" sz="1700" b="1" dirty="0" smtClean="0"/>
              <a:t>“ - </a:t>
            </a:r>
            <a:r>
              <a:rPr lang="sk-SK" sz="1700" b="1" dirty="0"/>
              <a:t>proces integrácie </a:t>
            </a:r>
            <a:r>
              <a:rPr lang="sk-SK" sz="1700" b="1" dirty="0" smtClean="0"/>
              <a:t>sa prejaví v prospech všetkých participujúcich krajín, </a:t>
            </a:r>
            <a:r>
              <a:rPr lang="sk-SK" sz="1700" b="1" dirty="0" err="1" smtClean="0"/>
              <a:t>inkluzívny</a:t>
            </a:r>
            <a:r>
              <a:rPr lang="sk-SK" sz="1700" b="1" dirty="0" smtClean="0"/>
              <a:t> rast </a:t>
            </a:r>
            <a:r>
              <a:rPr lang="sk-SK" sz="1700" b="1" dirty="0"/>
              <a:t>je </a:t>
            </a:r>
            <a:r>
              <a:rPr lang="sk-SK" sz="1700" b="1" dirty="0" smtClean="0"/>
              <a:t>zárukou stability, </a:t>
            </a:r>
            <a:r>
              <a:rPr lang="sk-SK" sz="1700" b="1" dirty="0"/>
              <a:t>a </a:t>
            </a:r>
            <a:r>
              <a:rPr lang="sk-SK" sz="1700" b="1" dirty="0" smtClean="0"/>
              <a:t>spolupráca </a:t>
            </a:r>
            <a:r>
              <a:rPr lang="sk-SK" sz="1700" b="1" dirty="0"/>
              <a:t>významne prispeje k rastu a </a:t>
            </a:r>
            <a:r>
              <a:rPr lang="sk-SK" sz="1700" b="1" dirty="0" smtClean="0"/>
              <a:t>medzinárodnej  </a:t>
            </a:r>
            <a:r>
              <a:rPr lang="sk-SK" sz="1700" b="1" dirty="0"/>
              <a:t>konkurencieschopnosti Podunajska. </a:t>
            </a:r>
          </a:p>
          <a:p>
            <a:r>
              <a:rPr lang="sk-SK" sz="1700" b="1" dirty="0" smtClean="0"/>
              <a:t>EK </a:t>
            </a:r>
            <a:r>
              <a:rPr lang="sk-SK" sz="1700" b="1" dirty="0"/>
              <a:t>spoločne s </a:t>
            </a:r>
            <a:r>
              <a:rPr lang="sk-SK" sz="1700" b="1" dirty="0" smtClean="0"/>
              <a:t>Rakúskou </a:t>
            </a:r>
            <a:r>
              <a:rPr lang="sk-SK" sz="1700" b="1" dirty="0"/>
              <a:t>republikou a </a:t>
            </a:r>
            <a:r>
              <a:rPr lang="sk-SK" sz="1700" b="1" dirty="0" smtClean="0"/>
              <a:t>mestom Viedeň </a:t>
            </a:r>
            <a:r>
              <a:rPr lang="sk-SK" sz="1700" b="1" dirty="0"/>
              <a:t>sa </a:t>
            </a:r>
            <a:r>
              <a:rPr lang="sk-SK" sz="1700" b="1" dirty="0" smtClean="0"/>
              <a:t>zamerali na toto dvojité heslo z troch rôznych perspektív: </a:t>
            </a:r>
            <a:r>
              <a:rPr lang="sk-SK" sz="1700" dirty="0"/>
              <a:t/>
            </a:r>
            <a:br>
              <a:rPr lang="sk-SK" sz="1700" dirty="0"/>
            </a:br>
            <a:endParaRPr lang="sk-SK" sz="17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700" b="1" dirty="0" err="1"/>
              <a:t>I</a:t>
            </a:r>
            <a:r>
              <a:rPr lang="sk-SK" sz="1700" b="1" dirty="0" err="1" smtClean="0"/>
              <a:t>nkluzívny</a:t>
            </a:r>
            <a:r>
              <a:rPr lang="sk-SK" sz="1700" b="1" dirty="0" smtClean="0"/>
              <a:t>, </a:t>
            </a:r>
            <a:r>
              <a:rPr lang="sk-SK" sz="1700" b="1" dirty="0" err="1" smtClean="0"/>
              <a:t>trvaloudržateľný</a:t>
            </a:r>
            <a:r>
              <a:rPr lang="sk-SK" sz="1700" b="1" dirty="0" smtClean="0"/>
              <a:t> rast ako predpoklad prosperity</a:t>
            </a:r>
          </a:p>
          <a:p>
            <a:endParaRPr lang="sk-SK" sz="17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700" b="1" dirty="0" err="1"/>
              <a:t>M</a:t>
            </a:r>
            <a:r>
              <a:rPr lang="sk-SK" sz="1700" b="1" dirty="0" err="1" smtClean="0"/>
              <a:t>ulti-stakeholder</a:t>
            </a:r>
            <a:r>
              <a:rPr lang="sk-SK" sz="1700" b="1" dirty="0" smtClean="0"/>
              <a:t> európska politika využiteľná pre </a:t>
            </a:r>
            <a:r>
              <a:rPr lang="sk-SK" sz="1700" b="1" dirty="0"/>
              <a:t>integrovaný a </a:t>
            </a:r>
            <a:r>
              <a:rPr lang="sk-SK" sz="1700" b="1" dirty="0" smtClean="0"/>
              <a:t>konkurencieschopný rast podunajského regiónu</a:t>
            </a:r>
          </a:p>
          <a:p>
            <a:endParaRPr lang="sk-SK" sz="17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700" b="1" dirty="0" err="1"/>
              <a:t>G</a:t>
            </a:r>
            <a:r>
              <a:rPr lang="sk-SK" sz="1700" b="1" dirty="0" err="1" smtClean="0"/>
              <a:t>overnance</a:t>
            </a:r>
            <a:r>
              <a:rPr lang="sk-SK" sz="1700" b="1" dirty="0" smtClean="0"/>
              <a:t> (systém riadenia) ako </a:t>
            </a:r>
            <a:r>
              <a:rPr lang="sk-SK" sz="1700" b="1" dirty="0"/>
              <a:t>kritérium úspechu </a:t>
            </a:r>
            <a:r>
              <a:rPr lang="sk-SK" sz="1700" b="1" dirty="0" smtClean="0"/>
              <a:t>EUSDR</a:t>
            </a:r>
            <a:r>
              <a:rPr lang="en-US" sz="1700" dirty="0"/>
              <a:t>	</a:t>
            </a:r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45578"/>
              </p:ext>
            </p:extLst>
          </p:nvPr>
        </p:nvGraphicFramePr>
        <p:xfrm>
          <a:off x="457200" y="3717032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1869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6207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79894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6" y="1108946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1. </a:t>
            </a:r>
            <a:r>
              <a:rPr lang="sk-SK" b="1" u="sng" dirty="0" err="1" smtClean="0"/>
              <a:t>Inkluzívny</a:t>
            </a:r>
            <a:r>
              <a:rPr lang="sk-SK" b="1" u="sng" dirty="0"/>
              <a:t>, </a:t>
            </a:r>
            <a:r>
              <a:rPr lang="sk-SK" b="1" u="sng" dirty="0" err="1"/>
              <a:t>trvaloudržateľný</a:t>
            </a:r>
            <a:r>
              <a:rPr lang="sk-SK" b="1" u="sng" dirty="0"/>
              <a:t> rast ako predpoklad prosperity</a:t>
            </a:r>
          </a:p>
          <a:p>
            <a:r>
              <a:rPr lang="en-US" dirty="0"/>
              <a:t>	</a:t>
            </a:r>
          </a:p>
          <a:p>
            <a:r>
              <a:rPr lang="sk-SK" b="1" dirty="0"/>
              <a:t>Finančná a hospodárska kríza mala neprimerane negatívny vplyv na mnoho krajín v podunajskej oblasti. V tejto súvislosti </a:t>
            </a:r>
            <a:r>
              <a:rPr lang="sk-SK" b="1" dirty="0" smtClean="0"/>
              <a:t>sa EUSDR </a:t>
            </a:r>
            <a:r>
              <a:rPr lang="sk-SK" b="1" dirty="0"/>
              <a:t>môže stať katalyzátorom pre urýchlené zotavenie, rast a </a:t>
            </a:r>
            <a:r>
              <a:rPr lang="sk-SK" b="1" dirty="0" smtClean="0"/>
              <a:t>zvýšenie zamestnanosti, čo prispeje </a:t>
            </a:r>
            <a:r>
              <a:rPr lang="sk-SK" b="1" dirty="0"/>
              <a:t>k hlbšej hospodárskej integrácii a súdržnosti v podunajskej oblasti. Avšak, pre dosiahnutie dynamiky a prosperity, </a:t>
            </a:r>
            <a:r>
              <a:rPr lang="sk-SK" b="1" dirty="0" smtClean="0"/>
              <a:t>musia byť aj aspekty </a:t>
            </a:r>
            <a:r>
              <a:rPr lang="sk-SK" b="1" dirty="0"/>
              <a:t>začlenenia, konkurencieschopnosti a ekologickej udržateľnosti, </a:t>
            </a:r>
            <a:r>
              <a:rPr lang="sk-SK" b="1" dirty="0" smtClean="0"/>
              <a:t>chápané </a:t>
            </a:r>
            <a:r>
              <a:rPr lang="sk-SK" b="1" dirty="0"/>
              <a:t>ako rovnako dôležité pre vyvážený rozvoj. </a:t>
            </a:r>
            <a:r>
              <a:rPr lang="sk-SK" b="1" dirty="0" smtClean="0"/>
              <a:t>Zdôraznením sociálnej dimenzie - vytvárania </a:t>
            </a:r>
            <a:r>
              <a:rPr lang="sk-SK" b="1" dirty="0"/>
              <a:t>pracovných </a:t>
            </a:r>
            <a:r>
              <a:rPr lang="sk-SK" b="1" dirty="0" smtClean="0"/>
              <a:t>miest vytvorilo výročné fórum silnú väzbu </a:t>
            </a:r>
            <a:r>
              <a:rPr lang="sk-SK" b="1" dirty="0"/>
              <a:t>s cieľmi </a:t>
            </a:r>
            <a:r>
              <a:rPr lang="sk-SK" b="1" dirty="0" smtClean="0"/>
              <a:t>Stratégie </a:t>
            </a:r>
            <a:r>
              <a:rPr lang="sk-SK" b="1" dirty="0"/>
              <a:t>Európa 2020, teda trvalo </a:t>
            </a:r>
            <a:r>
              <a:rPr lang="sk-SK" b="1" dirty="0" err="1" smtClean="0"/>
              <a:t>trvalo</a:t>
            </a:r>
            <a:r>
              <a:rPr lang="sk-SK" b="1" dirty="0" smtClean="0"/>
              <a:t> udržateľný </a:t>
            </a:r>
            <a:r>
              <a:rPr lang="sk-SK" b="1" dirty="0"/>
              <a:t>rast, zamestnanosť, </a:t>
            </a:r>
            <a:r>
              <a:rPr lang="sk-SK" b="1" dirty="0" smtClean="0"/>
              <a:t>vzdelávanie, boj </a:t>
            </a:r>
            <a:r>
              <a:rPr lang="sk-SK" b="1" dirty="0"/>
              <a:t>proti chudobe a sociálnemu vylúčeniu.</a:t>
            </a:r>
            <a:endParaRPr lang="en-US" b="1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567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97076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4807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1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5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32334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5" y="1108946"/>
            <a:ext cx="64754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2. </a:t>
            </a:r>
            <a:r>
              <a:rPr lang="sk-SK" b="1" u="sng" dirty="0" err="1"/>
              <a:t>M</a:t>
            </a:r>
            <a:r>
              <a:rPr lang="sk-SK" b="1" u="sng" dirty="0" err="1" smtClean="0"/>
              <a:t>ulti-stakeholder</a:t>
            </a:r>
            <a:r>
              <a:rPr lang="sk-SK" b="1" u="sng" dirty="0" smtClean="0"/>
              <a:t> </a:t>
            </a:r>
            <a:r>
              <a:rPr lang="sk-SK" b="1" u="sng" dirty="0"/>
              <a:t>európska politika využiteľná pre integrovaný a konkurencieschopný rast podunajského </a:t>
            </a:r>
            <a:r>
              <a:rPr lang="sk-SK" b="1" u="sng" dirty="0" smtClean="0"/>
              <a:t>regiónu</a:t>
            </a:r>
          </a:p>
          <a:p>
            <a:endParaRPr lang="sk-SK" b="1" u="sng" dirty="0" smtClean="0"/>
          </a:p>
          <a:p>
            <a:r>
              <a:rPr lang="sk-SK" b="1" dirty="0" err="1" smtClean="0"/>
              <a:t>Inkluzívny</a:t>
            </a:r>
            <a:r>
              <a:rPr lang="sk-SK" b="1" dirty="0" smtClean="0"/>
              <a:t>, trvalo udržateľný </a:t>
            </a:r>
            <a:r>
              <a:rPr lang="sk-SK" b="1" dirty="0"/>
              <a:t>rast </a:t>
            </a:r>
            <a:r>
              <a:rPr lang="sk-SK" b="1" dirty="0" smtClean="0"/>
              <a:t>sa bude odvíjať od politík, ktoré navrhujú v rámci partnerstva vlád, </a:t>
            </a:r>
            <a:r>
              <a:rPr lang="sk-SK" b="1" dirty="0" err="1" smtClean="0"/>
              <a:t>business</a:t>
            </a:r>
            <a:r>
              <a:rPr lang="sk-SK" b="1" dirty="0" smtClean="0"/>
              <a:t> </a:t>
            </a:r>
            <a:r>
              <a:rPr lang="sk-SK" b="1" dirty="0"/>
              <a:t>a občianskej spoločnosti - či už </a:t>
            </a:r>
            <a:r>
              <a:rPr lang="sk-SK" b="1" dirty="0" smtClean="0"/>
              <a:t>v </a:t>
            </a:r>
            <a:r>
              <a:rPr lang="sk-SK" b="1" dirty="0"/>
              <a:t>boji proti sociálnemu vylúčeniu, </a:t>
            </a:r>
            <a:r>
              <a:rPr lang="sk-SK" b="1" dirty="0" smtClean="0"/>
              <a:t>investícií </a:t>
            </a:r>
            <a:r>
              <a:rPr lang="sk-SK" b="1" dirty="0"/>
              <a:t>do vzdelávania a pracovných príležitostí </a:t>
            </a:r>
            <a:r>
              <a:rPr lang="sk-SK" b="1" dirty="0" smtClean="0"/>
              <a:t>alebo </a:t>
            </a:r>
            <a:r>
              <a:rPr lang="sk-SK" b="1" dirty="0"/>
              <a:t>vysoko hodnotných </a:t>
            </a:r>
            <a:r>
              <a:rPr lang="sk-SK" b="1" dirty="0" smtClean="0"/>
              <a:t>služieb. </a:t>
            </a:r>
            <a:r>
              <a:rPr lang="sk-SK" b="1" dirty="0"/>
              <a:t>Hľadanie inovatívnych riešení na rozhraní rôznych oblastí politiky </a:t>
            </a:r>
            <a:r>
              <a:rPr lang="sk-SK" b="1" dirty="0" smtClean="0"/>
              <a:t>(trh </a:t>
            </a:r>
            <a:r>
              <a:rPr lang="sk-SK" b="1" dirty="0"/>
              <a:t>práce, inovácie a </a:t>
            </a:r>
            <a:r>
              <a:rPr lang="sk-SK" b="1" dirty="0" smtClean="0"/>
              <a:t>politika podnikania, sociálna </a:t>
            </a:r>
            <a:r>
              <a:rPr lang="sk-SK" b="1" dirty="0"/>
              <a:t>a </a:t>
            </a:r>
            <a:r>
              <a:rPr lang="sk-SK" b="1" dirty="0" smtClean="0"/>
              <a:t>vzdelávacia </a:t>
            </a:r>
            <a:r>
              <a:rPr lang="sk-SK" b="1" dirty="0"/>
              <a:t>politiky, </a:t>
            </a:r>
            <a:r>
              <a:rPr lang="sk-SK" b="1" dirty="0" err="1"/>
              <a:t>atď</a:t>
            </a:r>
            <a:r>
              <a:rPr lang="sk-SK" b="1" dirty="0"/>
              <a:t>), a posilnenie kapacít aktérov a inštitúcií sú kľúčom k úspešnému riešeniu hlavných problémov </a:t>
            </a:r>
            <a:r>
              <a:rPr lang="sk-SK" b="1" dirty="0" smtClean="0"/>
              <a:t>Podunajska. Úspešná súhra </a:t>
            </a:r>
            <a:r>
              <a:rPr lang="sk-SK" b="1" dirty="0" err="1"/>
              <a:t>sub-štátnej</a:t>
            </a:r>
            <a:r>
              <a:rPr lang="sk-SK" b="1" dirty="0"/>
              <a:t>, národnej a európskej </a:t>
            </a:r>
            <a:r>
              <a:rPr lang="sk-SK" b="1" dirty="0" smtClean="0"/>
              <a:t>úrovne </a:t>
            </a:r>
            <a:r>
              <a:rPr lang="sk-SK" b="1" dirty="0"/>
              <a:t>politiky, </a:t>
            </a:r>
            <a:r>
              <a:rPr lang="sk-SK" b="1" dirty="0" smtClean="0"/>
              <a:t>a nástrojov </a:t>
            </a:r>
            <a:r>
              <a:rPr lang="sk-SK" b="1" dirty="0"/>
              <a:t>a </a:t>
            </a:r>
            <a:r>
              <a:rPr lang="sk-SK" b="1" dirty="0" smtClean="0"/>
              <a:t>priorít EŠIF môže v mnohom prispieť k úspešnej implementácii EUSDR</a:t>
            </a:r>
            <a:r>
              <a:rPr lang="sk-SK" b="1" dirty="0"/>
              <a:t>.</a:t>
            </a:r>
            <a:endParaRPr lang="sk-SK" b="1" u="sng" dirty="0"/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88964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04047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00040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23205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5" y="1108946"/>
            <a:ext cx="6475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3. </a:t>
            </a:r>
            <a:r>
              <a:rPr lang="sk-SK" b="1" u="sng" dirty="0" err="1" smtClean="0"/>
              <a:t>Governance</a:t>
            </a:r>
            <a:r>
              <a:rPr lang="sk-SK" b="1" u="sng" dirty="0" smtClean="0"/>
              <a:t> (Systém riadenia) ako </a:t>
            </a:r>
            <a:r>
              <a:rPr lang="sk-SK" b="1" u="sng" dirty="0"/>
              <a:t>kritérium úspechu EUSDR</a:t>
            </a:r>
            <a:r>
              <a:rPr lang="en-US" dirty="0"/>
              <a:t/>
            </a:r>
            <a:br>
              <a:rPr lang="en-US" dirty="0"/>
            </a:br>
            <a:endParaRPr lang="sk-SK" dirty="0" smtClean="0"/>
          </a:p>
          <a:p>
            <a:r>
              <a:rPr lang="sk-SK" b="1" dirty="0" err="1" smtClean="0"/>
              <a:t>Výočné</a:t>
            </a:r>
            <a:r>
              <a:rPr lang="sk-SK" b="1" dirty="0" smtClean="0"/>
              <a:t> fórum 2014 poskytlo príležitosť na riešenie otázok týkajúcich </a:t>
            </a:r>
            <a:r>
              <a:rPr lang="sk-SK" b="1" dirty="0"/>
              <a:t>sa riadenia </a:t>
            </a:r>
            <a:r>
              <a:rPr lang="sk-SK" b="1" dirty="0" smtClean="0"/>
              <a:t>EUSDR: </a:t>
            </a:r>
          </a:p>
          <a:p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dirty="0" smtClean="0"/>
              <a:t>Kto by mal </a:t>
            </a:r>
            <a:r>
              <a:rPr lang="sk-SK" b="1" dirty="0"/>
              <a:t>prevziať </a:t>
            </a:r>
            <a:r>
              <a:rPr lang="sk-SK" b="1" dirty="0" smtClean="0"/>
              <a:t>politickú zodpovednosť za </a:t>
            </a:r>
            <a:r>
              <a:rPr lang="sk-SK" b="1" dirty="0"/>
              <a:t>stratégiu? </a:t>
            </a:r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dirty="0" smtClean="0"/>
              <a:t>Ako </a:t>
            </a:r>
            <a:r>
              <a:rPr lang="sk-SK" b="1" dirty="0"/>
              <a:t>a kto </a:t>
            </a:r>
            <a:r>
              <a:rPr lang="sk-SK" b="1" dirty="0" smtClean="0"/>
              <a:t>by mal viesť celkovú implementáciu </a:t>
            </a:r>
            <a:r>
              <a:rPr lang="sk-SK" b="1" dirty="0"/>
              <a:t>stratégie? </a:t>
            </a:r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dirty="0" smtClean="0"/>
              <a:t>Kto by mal byť hovorcom </a:t>
            </a:r>
            <a:r>
              <a:rPr lang="sk-SK" b="1" dirty="0"/>
              <a:t>EUSDR </a:t>
            </a:r>
            <a:r>
              <a:rPr lang="sk-SK" b="1" dirty="0" smtClean="0"/>
              <a:t>voči externým subjektom? </a:t>
            </a:r>
          </a:p>
          <a:p>
            <a:endParaRPr lang="sk-SK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dirty="0" smtClean="0"/>
              <a:t>Čo </a:t>
            </a:r>
            <a:r>
              <a:rPr lang="sk-SK" b="1" dirty="0"/>
              <a:t>je potrebné </a:t>
            </a:r>
            <a:r>
              <a:rPr lang="sk-SK" b="1" dirty="0" smtClean="0"/>
              <a:t>vykonať, </a:t>
            </a:r>
            <a:r>
              <a:rPr lang="sk-SK" b="1" dirty="0"/>
              <a:t>aby </a:t>
            </a:r>
            <a:r>
              <a:rPr lang="sk-SK" b="1" dirty="0" smtClean="0"/>
              <a:t>sa obyvatelia v podunajskom regióne zmobilizovali, zaktivizovali a boli motivovaní byť </a:t>
            </a:r>
            <a:r>
              <a:rPr lang="sk-SK" b="1" dirty="0"/>
              <a:t>partnermi na podporu </a:t>
            </a:r>
            <a:r>
              <a:rPr lang="sk-SK" b="1" dirty="0" smtClean="0"/>
              <a:t>a implementáciu cieľov stratégie?</a:t>
            </a:r>
            <a:endParaRPr lang="en-US" b="1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20779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40554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46540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/>
              <a:t>3</a:t>
            </a:r>
            <a:r>
              <a:rPr lang="sk-SK" sz="2400" b="1" noProof="1" smtClean="0"/>
              <a:t>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01078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430016" y="1108946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/>
              <a:t>Prezentácie: formou 4 plenárnych rokovaní:</a:t>
            </a:r>
          </a:p>
          <a:p>
            <a:endParaRPr lang="sk-SK" b="1" u="sng" dirty="0" smtClean="0"/>
          </a:p>
          <a:p>
            <a:r>
              <a:rPr lang="sk-SK" b="1" u="sng" dirty="0" err="1" smtClean="0">
                <a:solidFill>
                  <a:srgbClr val="144698"/>
                </a:solidFill>
              </a:rPr>
              <a:t>Plenary</a:t>
            </a:r>
            <a:r>
              <a:rPr lang="sk-SK" b="1" u="sng" dirty="0" smtClean="0">
                <a:solidFill>
                  <a:srgbClr val="144698"/>
                </a:solidFill>
              </a:rPr>
              <a:t> </a:t>
            </a:r>
            <a:r>
              <a:rPr lang="sk-SK" b="1" u="sng" dirty="0" err="1" smtClean="0">
                <a:solidFill>
                  <a:srgbClr val="144698"/>
                </a:solidFill>
              </a:rPr>
              <a:t>Session</a:t>
            </a:r>
            <a:r>
              <a:rPr lang="sk-SK" b="1" u="sng" dirty="0" smtClean="0">
                <a:solidFill>
                  <a:srgbClr val="144698"/>
                </a:solidFill>
              </a:rPr>
              <a:t> 1 “</a:t>
            </a:r>
            <a:r>
              <a:rPr lang="sk-SK" b="1" u="sng" dirty="0" err="1" smtClean="0">
                <a:solidFill>
                  <a:srgbClr val="144698"/>
                </a:solidFill>
              </a:rPr>
              <a:t>Mind</a:t>
            </a:r>
            <a:r>
              <a:rPr lang="sk-SK" b="1" u="sng" dirty="0" smtClean="0">
                <a:solidFill>
                  <a:srgbClr val="144698"/>
                </a:solidFill>
              </a:rPr>
              <a:t> </a:t>
            </a:r>
            <a:r>
              <a:rPr lang="sk-SK" b="1" u="sng" dirty="0" err="1" smtClean="0">
                <a:solidFill>
                  <a:srgbClr val="144698"/>
                </a:solidFill>
              </a:rPr>
              <a:t>the</a:t>
            </a:r>
            <a:r>
              <a:rPr lang="sk-SK" b="1" u="sng" dirty="0" smtClean="0">
                <a:solidFill>
                  <a:srgbClr val="144698"/>
                </a:solidFill>
              </a:rPr>
              <a:t> </a:t>
            </a:r>
            <a:r>
              <a:rPr lang="sk-SK" b="1" u="sng" dirty="0" err="1" smtClean="0">
                <a:solidFill>
                  <a:srgbClr val="144698"/>
                </a:solidFill>
              </a:rPr>
              <a:t>Gap</a:t>
            </a:r>
            <a:r>
              <a:rPr lang="sk-SK" b="1" u="sng" dirty="0" smtClean="0">
                <a:solidFill>
                  <a:srgbClr val="144698"/>
                </a:solidFill>
              </a:rPr>
              <a:t>“ </a:t>
            </a:r>
          </a:p>
          <a:p>
            <a:r>
              <a:rPr lang="sk-SK" b="1" u="sng" dirty="0" smtClean="0"/>
              <a:t>Vziať do úvahy rozdiely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b="1" u="sng" dirty="0">
              <a:hlinkClick r:id="rId5"/>
            </a:endParaRPr>
          </a:p>
          <a:p>
            <a:r>
              <a:rPr lang="sk-SK" b="1" u="sng" dirty="0" err="1" smtClean="0">
                <a:solidFill>
                  <a:srgbClr val="144698"/>
                </a:solidFill>
              </a:rPr>
              <a:t>Plenary</a:t>
            </a:r>
            <a:r>
              <a:rPr lang="sk-SK" b="1" u="sng" dirty="0" smtClean="0">
                <a:solidFill>
                  <a:srgbClr val="144698"/>
                </a:solidFill>
              </a:rPr>
              <a:t> </a:t>
            </a:r>
            <a:r>
              <a:rPr lang="sk-SK" b="1" u="sng" dirty="0" err="1">
                <a:solidFill>
                  <a:srgbClr val="144698"/>
                </a:solidFill>
              </a:rPr>
              <a:t>Session</a:t>
            </a:r>
            <a:r>
              <a:rPr lang="sk-SK" b="1" u="sng" dirty="0">
                <a:solidFill>
                  <a:srgbClr val="144698"/>
                </a:solidFill>
              </a:rPr>
              <a:t> 2 „</a:t>
            </a:r>
            <a:r>
              <a:rPr lang="en-US" b="1" u="sng" dirty="0">
                <a:solidFill>
                  <a:srgbClr val="144698"/>
                </a:solidFill>
              </a:rPr>
              <a:t>Danube Challenges: Invest in People</a:t>
            </a:r>
            <a:r>
              <a:rPr lang="sk-SK" b="1" u="sng" dirty="0">
                <a:solidFill>
                  <a:srgbClr val="144698"/>
                </a:solidFill>
              </a:rPr>
              <a:t>“ </a:t>
            </a:r>
            <a:endParaRPr lang="sk-SK" b="1" u="sng" dirty="0"/>
          </a:p>
          <a:p>
            <a:r>
              <a:rPr lang="sk-SK" b="1" u="sng" dirty="0" smtClean="0"/>
              <a:t>Investovať </a:t>
            </a:r>
            <a:r>
              <a:rPr lang="sk-SK" b="1" u="sng" dirty="0"/>
              <a:t>do ľudí</a:t>
            </a:r>
          </a:p>
          <a:p>
            <a:endParaRPr lang="sk-SK" dirty="0" smtClean="0"/>
          </a:p>
          <a:p>
            <a:r>
              <a:rPr lang="en-US" b="1" u="sng" dirty="0">
                <a:solidFill>
                  <a:srgbClr val="144698"/>
                </a:solidFill>
              </a:rPr>
              <a:t>Plenary Session </a:t>
            </a:r>
            <a:r>
              <a:rPr lang="en-US" b="1" u="sng" dirty="0" smtClean="0">
                <a:solidFill>
                  <a:srgbClr val="144698"/>
                </a:solidFill>
              </a:rPr>
              <a:t>3</a:t>
            </a:r>
            <a:r>
              <a:rPr lang="sk-SK" b="1" u="sng" dirty="0" smtClean="0">
                <a:solidFill>
                  <a:srgbClr val="144698"/>
                </a:solidFill>
              </a:rPr>
              <a:t> „</a:t>
            </a:r>
            <a:r>
              <a:rPr lang="en-US" b="1" u="sng" dirty="0">
                <a:solidFill>
                  <a:srgbClr val="144698"/>
                </a:solidFill>
              </a:rPr>
              <a:t>Danube Cosmos: Inspired by Diversity</a:t>
            </a:r>
            <a:r>
              <a:rPr lang="sk-SK" b="1" u="sng" dirty="0">
                <a:solidFill>
                  <a:srgbClr val="144698"/>
                </a:solidFill>
              </a:rPr>
              <a:t>“ </a:t>
            </a:r>
            <a:endParaRPr lang="sk-SK" b="1" u="sng" dirty="0"/>
          </a:p>
          <a:p>
            <a:r>
              <a:rPr lang="sk-SK" b="1" u="sng" dirty="0" smtClean="0"/>
              <a:t>Inšpirácia diverzitou + paralelné </a:t>
            </a:r>
            <a:r>
              <a:rPr lang="sk-SK" b="1" u="sng" dirty="0" err="1" smtClean="0"/>
              <a:t>workshopy</a:t>
            </a:r>
            <a:r>
              <a:rPr lang="sk-SK" b="1" u="sng" dirty="0" smtClean="0"/>
              <a:t>: </a:t>
            </a:r>
          </a:p>
          <a:p>
            <a:r>
              <a:rPr lang="sk-SK" b="1" dirty="0" err="1" smtClean="0"/>
              <a:t>Connecting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region</a:t>
            </a:r>
            <a:r>
              <a:rPr lang="sk-SK" b="1" dirty="0" smtClean="0"/>
              <a:t> </a:t>
            </a:r>
          </a:p>
          <a:p>
            <a:r>
              <a:rPr lang="sk-SK" b="1" dirty="0" err="1" smtClean="0"/>
              <a:t>Protecting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Environment</a:t>
            </a:r>
            <a:endParaRPr lang="sk-SK" b="1" dirty="0" smtClean="0"/>
          </a:p>
          <a:p>
            <a:r>
              <a:rPr lang="sk-SK" b="1" dirty="0" err="1" smtClean="0"/>
              <a:t>Building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Prosperity</a:t>
            </a:r>
          </a:p>
          <a:p>
            <a:r>
              <a:rPr lang="sk-SK" b="1" dirty="0" err="1" smtClean="0"/>
              <a:t>Strenghtening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Region</a:t>
            </a:r>
            <a:endParaRPr lang="sk-SK" b="1" dirty="0" smtClean="0"/>
          </a:p>
          <a:p>
            <a:endParaRPr lang="sk-SK" b="1" u="sng" dirty="0"/>
          </a:p>
          <a:p>
            <a:r>
              <a:rPr lang="sk-SK" b="1" u="sng" dirty="0">
                <a:solidFill>
                  <a:srgbClr val="144698"/>
                </a:solidFill>
              </a:rPr>
              <a:t>P</a:t>
            </a:r>
            <a:r>
              <a:rPr lang="en-US" b="1" u="sng" dirty="0" err="1">
                <a:solidFill>
                  <a:srgbClr val="144698"/>
                </a:solidFill>
              </a:rPr>
              <a:t>lenary</a:t>
            </a:r>
            <a:r>
              <a:rPr lang="en-US" b="1" u="sng" dirty="0">
                <a:solidFill>
                  <a:srgbClr val="144698"/>
                </a:solidFill>
              </a:rPr>
              <a:t> Session </a:t>
            </a:r>
            <a:r>
              <a:rPr lang="en-US" b="1" u="sng" dirty="0" smtClean="0">
                <a:solidFill>
                  <a:srgbClr val="144698"/>
                </a:solidFill>
              </a:rPr>
              <a:t>4</a:t>
            </a:r>
            <a:r>
              <a:rPr lang="sk-SK" b="1" u="sng" dirty="0" smtClean="0">
                <a:solidFill>
                  <a:srgbClr val="144698"/>
                </a:solidFill>
              </a:rPr>
              <a:t> „</a:t>
            </a:r>
            <a:r>
              <a:rPr lang="en-US" b="1" u="sng" dirty="0">
                <a:solidFill>
                  <a:srgbClr val="144698"/>
                </a:solidFill>
              </a:rPr>
              <a:t>Danube Prospects: Facilitate New Governance</a:t>
            </a:r>
            <a:r>
              <a:rPr lang="sk-SK" b="1" u="sng" dirty="0">
                <a:solidFill>
                  <a:srgbClr val="144698"/>
                </a:solidFill>
              </a:rPr>
              <a:t>“ </a:t>
            </a:r>
            <a:r>
              <a:rPr lang="sk-SK" b="1" u="sng" dirty="0" smtClean="0"/>
              <a:t>Podpora </a:t>
            </a:r>
            <a:r>
              <a:rPr lang="sk-SK" b="1" u="sng" dirty="0"/>
              <a:t>nového systému riadenia</a:t>
            </a:r>
          </a:p>
          <a:p>
            <a:endParaRPr lang="sk-SK" b="1" u="sng" dirty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576064"/>
          </a:xfrm>
        </p:spPr>
        <p:txBody>
          <a:bodyPr>
            <a:normAutofit/>
          </a:bodyPr>
          <a:lstStyle/>
          <a:p>
            <a:pPr algn="l"/>
            <a:r>
              <a:rPr lang="sk-SK" sz="2400" b="1" noProof="1" smtClean="0"/>
              <a:t>3. Výročné </a:t>
            </a:r>
            <a:r>
              <a:rPr lang="sk-SK" sz="2400" b="1" noProof="1"/>
              <a:t>fórum dunajskej </a:t>
            </a:r>
            <a:r>
              <a:rPr lang="sk-SK" sz="2400" b="1" noProof="1" smtClean="0"/>
              <a:t>stratégie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40738" cy="6408712"/>
          </a:xfrm>
        </p:spPr>
      </p:pic>
      <p:pic>
        <p:nvPicPr>
          <p:cNvPr id="1026" name="Picture 2" descr="Logo Danube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381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75648"/>
              </p:ext>
            </p:extLst>
          </p:nvPr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dĺžnik 13"/>
          <p:cNvSpPr/>
          <p:nvPr/>
        </p:nvSpPr>
        <p:spPr>
          <a:xfrm>
            <a:off x="2952328" y="11089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43616"/>
              </p:ext>
            </p:extLst>
          </p:nvPr>
        </p:nvGraphicFramePr>
        <p:xfrm>
          <a:off x="457200" y="354314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49420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5" tooltip="Hafen Wien - the Port of Vien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22908"/>
              </p:ext>
            </p:extLst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linkClick r:id="rId6" tooltip="Bank Austria - Member of UniCred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457200" y="340598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2290286" y="970446"/>
            <a:ext cx="661516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/>
              <a:t>Prezentácie projektov, </a:t>
            </a:r>
            <a:r>
              <a:rPr lang="sk-SK" b="1" u="sng" dirty="0" smtClean="0"/>
              <a:t>iniciatív, inštitúcií </a:t>
            </a:r>
            <a:r>
              <a:rPr lang="sk-SK" b="1" u="sng" dirty="0"/>
              <a:t>a pod. v rámci fóra: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smtClean="0"/>
              <a:t>ARGE </a:t>
            </a:r>
            <a:r>
              <a:rPr lang="sk-SK" b="1" i="1" dirty="0" err="1"/>
              <a:t>Donau</a:t>
            </a:r>
            <a:r>
              <a:rPr lang="sk-SK" b="1" i="1" dirty="0"/>
              <a:t> </a:t>
            </a:r>
            <a:r>
              <a:rPr lang="sk-SK" b="1" i="1" dirty="0" err="1" smtClean="0"/>
              <a:t>Österreich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/>
              <a:t>CEEPUS – </a:t>
            </a:r>
            <a:r>
              <a:rPr lang="sk-SK" b="1" i="1" dirty="0" err="1"/>
              <a:t>Central</a:t>
            </a:r>
            <a:r>
              <a:rPr lang="sk-SK" b="1" i="1" dirty="0"/>
              <a:t> </a:t>
            </a:r>
            <a:r>
              <a:rPr lang="sk-SK" b="1" i="1" dirty="0" err="1"/>
              <a:t>European</a:t>
            </a:r>
            <a:r>
              <a:rPr lang="sk-SK" b="1" i="1" dirty="0"/>
              <a:t> Exchange </a:t>
            </a:r>
            <a:r>
              <a:rPr lang="sk-SK" b="1" i="1" dirty="0" err="1"/>
              <a:t>Programme</a:t>
            </a:r>
            <a:r>
              <a:rPr lang="sk-SK" b="1" i="1" dirty="0"/>
              <a:t> 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University</a:t>
            </a:r>
            <a:r>
              <a:rPr lang="sk-SK" b="1" i="1" dirty="0"/>
              <a:t> </a:t>
            </a:r>
            <a:r>
              <a:rPr lang="sk-SK" b="1" i="1" dirty="0" err="1" smtClean="0"/>
              <a:t>Studies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 err="1"/>
              <a:t>danube</a:t>
            </a:r>
            <a:r>
              <a:rPr lang="en-US" b="1" i="1" dirty="0"/>
              <a:t> connects – magazine for the </a:t>
            </a:r>
            <a:r>
              <a:rPr lang="en-US" b="1" i="1" dirty="0" err="1"/>
              <a:t>danube</a:t>
            </a:r>
            <a:r>
              <a:rPr lang="en-US" b="1" i="1" dirty="0"/>
              <a:t> </a:t>
            </a:r>
            <a:r>
              <a:rPr lang="en-US" b="1" i="1" dirty="0" smtClean="0"/>
              <a:t>countries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Danube-INCO.NET – Advancing Research and Innovation in the Danube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DANUBE LIMES BRAND – Expansion of the UNESCO World Heritage into the Lower </a:t>
            </a:r>
            <a:r>
              <a:rPr lang="en-US" b="1" i="1" dirty="0" smtClean="0"/>
              <a:t>Danube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Danube Sturgeons: Ambassadors of healthy </a:t>
            </a:r>
            <a:r>
              <a:rPr lang="en-US" b="1" i="1" dirty="0" smtClean="0"/>
              <a:t>rivers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 i="1" dirty="0" err="1"/>
              <a:t>Discover</a:t>
            </a:r>
            <a:r>
              <a:rPr lang="sk-SK" b="1" i="1" dirty="0"/>
              <a:t> </a:t>
            </a:r>
            <a:r>
              <a:rPr lang="sk-SK" b="1" i="1" dirty="0" err="1"/>
              <a:t>the</a:t>
            </a:r>
            <a:r>
              <a:rPr lang="sk-SK" b="1" i="1" dirty="0"/>
              <a:t> </a:t>
            </a:r>
            <a:r>
              <a:rPr lang="sk-SK" b="1" i="1" dirty="0" err="1"/>
              <a:t>Danube</a:t>
            </a:r>
            <a:endParaRPr lang="sk-SK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 err="1"/>
              <a:t>eGovernance</a:t>
            </a:r>
            <a:r>
              <a:rPr lang="en-US" b="1" i="1" dirty="0"/>
              <a:t> for the EU Danube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EUROGI. Geographical Information – a Key to Integrating, Managing, </a:t>
            </a:r>
            <a:r>
              <a:rPr lang="en-US" b="1" i="1" dirty="0" err="1"/>
              <a:t>Analysing</a:t>
            </a:r>
            <a:r>
              <a:rPr lang="en-US" b="1" i="1" dirty="0"/>
              <a:t> and Presenting Data in the Catchment </a:t>
            </a:r>
            <a:r>
              <a:rPr lang="en-US" b="1" i="1" dirty="0" smtClean="0"/>
              <a:t>Area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European Economic and Social </a:t>
            </a:r>
            <a:r>
              <a:rPr lang="en-US" b="1" i="1" dirty="0" smtClean="0"/>
              <a:t>Committee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Financial and technical assistance opportunities for project development in the Danube </a:t>
            </a:r>
            <a:r>
              <a:rPr lang="en-US" b="1" i="1" dirty="0" smtClean="0"/>
              <a:t>Region</a:t>
            </a:r>
            <a:endParaRPr lang="sk-SK" b="1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/>
              <a:t>Full steam ahead for a competitive Danube!</a:t>
            </a:r>
            <a:endParaRPr lang="sk-SK" b="1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47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1860</TotalTime>
  <Words>844</Words>
  <Application>Microsoft Office PowerPoint</Application>
  <PresentationFormat>Prezentácia na obrazovke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19" baseType="lpstr">
      <vt:lpstr>Aerodynamika</vt:lpstr>
      <vt:lpstr>Motív Office</vt:lpstr>
      <vt:lpstr>Prezentácia programu PowerPoint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3. Výročné fórum dunajskej stratégie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www.danubeforumvienna.eu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Koločány František</dc:creator>
  <cp:lastModifiedBy>Hájeková Magdaléna</cp:lastModifiedBy>
  <cp:revision>82</cp:revision>
  <cp:lastPrinted>2014-10-08T09:09:35Z</cp:lastPrinted>
  <dcterms:created xsi:type="dcterms:W3CDTF">2014-05-05T10:38:50Z</dcterms:created>
  <dcterms:modified xsi:type="dcterms:W3CDTF">2014-10-10T07:13:04Z</dcterms:modified>
</cp:coreProperties>
</file>